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58" r:id="rId4"/>
    <p:sldId id="267" r:id="rId5"/>
    <p:sldId id="268" r:id="rId6"/>
    <p:sldId id="270" r:id="rId7"/>
    <p:sldId id="271" r:id="rId8"/>
    <p:sldId id="273" r:id="rId9"/>
    <p:sldId id="272" r:id="rId10"/>
    <p:sldId id="274" r:id="rId11"/>
    <p:sldId id="275" r:id="rId12"/>
    <p:sldId id="276" r:id="rId13"/>
    <p:sldId id="277" r:id="rId14"/>
    <p:sldId id="278" r:id="rId15"/>
    <p:sldId id="279" r:id="rId16"/>
    <p:sldId id="280" r:id="rId17"/>
    <p:sldId id="281" r:id="rId18"/>
    <p:sldId id="282" r:id="rId19"/>
    <p:sldId id="283"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7" d="100"/>
          <a:sy n="107" d="100"/>
        </p:scale>
        <p:origin x="138" y="1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2B621-066E-E699-1695-608A204F49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0B3CBB-8065-E81D-CD34-66911DACBC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16A5B1-D8AA-577D-9E01-BD60BAA7F8B2}"/>
              </a:ext>
            </a:extLst>
          </p:cNvPr>
          <p:cNvSpPr>
            <a:spLocks noGrp="1"/>
          </p:cNvSpPr>
          <p:nvPr>
            <p:ph type="dt" sz="half" idx="10"/>
          </p:nvPr>
        </p:nvSpPr>
        <p:spPr/>
        <p:txBody>
          <a:bodyPr/>
          <a:lstStyle/>
          <a:p>
            <a:fld id="{2DEFCD9C-1B1C-4705-84C9-FC905E201612}" type="datetimeFigureOut">
              <a:rPr lang="en-US" smtClean="0"/>
              <a:t>9/29/2024</a:t>
            </a:fld>
            <a:endParaRPr lang="en-US"/>
          </a:p>
        </p:txBody>
      </p:sp>
      <p:sp>
        <p:nvSpPr>
          <p:cNvPr id="5" name="Footer Placeholder 4">
            <a:extLst>
              <a:ext uri="{FF2B5EF4-FFF2-40B4-BE49-F238E27FC236}">
                <a16:creationId xmlns:a16="http://schemas.microsoft.com/office/drawing/2014/main" id="{92AF2C54-841D-02E2-75BB-C67B0424B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E243A-83F6-D47E-2A4A-4827E8C9F297}"/>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46986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0DA66-63D1-034B-B814-6487548B82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D84908-E966-D9D9-45C1-8942620CF0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211BB-8880-9A07-F0E2-2143F36A582B}"/>
              </a:ext>
            </a:extLst>
          </p:cNvPr>
          <p:cNvSpPr>
            <a:spLocks noGrp="1"/>
          </p:cNvSpPr>
          <p:nvPr>
            <p:ph type="dt" sz="half" idx="10"/>
          </p:nvPr>
        </p:nvSpPr>
        <p:spPr/>
        <p:txBody>
          <a:bodyPr/>
          <a:lstStyle/>
          <a:p>
            <a:fld id="{2DEFCD9C-1B1C-4705-84C9-FC905E201612}" type="datetimeFigureOut">
              <a:rPr lang="en-US" smtClean="0"/>
              <a:t>9/29/2024</a:t>
            </a:fld>
            <a:endParaRPr lang="en-US"/>
          </a:p>
        </p:txBody>
      </p:sp>
      <p:sp>
        <p:nvSpPr>
          <p:cNvPr id="5" name="Footer Placeholder 4">
            <a:extLst>
              <a:ext uri="{FF2B5EF4-FFF2-40B4-BE49-F238E27FC236}">
                <a16:creationId xmlns:a16="http://schemas.microsoft.com/office/drawing/2014/main" id="{1E3D07FC-CD25-9C84-24F6-D8B45D455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EE2A8-69B8-2798-C6B6-6F7E863F5E40}"/>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232579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97C79-5946-10D6-E313-E7B29E0519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AFDBA6-A9F3-34D1-1B22-30848987EF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E9069-269F-AFB0-EA2E-3C492ABE0B7D}"/>
              </a:ext>
            </a:extLst>
          </p:cNvPr>
          <p:cNvSpPr>
            <a:spLocks noGrp="1"/>
          </p:cNvSpPr>
          <p:nvPr>
            <p:ph type="dt" sz="half" idx="10"/>
          </p:nvPr>
        </p:nvSpPr>
        <p:spPr/>
        <p:txBody>
          <a:bodyPr/>
          <a:lstStyle/>
          <a:p>
            <a:fld id="{2DEFCD9C-1B1C-4705-84C9-FC905E201612}" type="datetimeFigureOut">
              <a:rPr lang="en-US" smtClean="0"/>
              <a:t>9/29/2024</a:t>
            </a:fld>
            <a:endParaRPr lang="en-US"/>
          </a:p>
        </p:txBody>
      </p:sp>
      <p:sp>
        <p:nvSpPr>
          <p:cNvPr id="5" name="Footer Placeholder 4">
            <a:extLst>
              <a:ext uri="{FF2B5EF4-FFF2-40B4-BE49-F238E27FC236}">
                <a16:creationId xmlns:a16="http://schemas.microsoft.com/office/drawing/2014/main" id="{3274536A-D1C1-14E1-6B02-D5EE26DD9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42C00-759A-DF88-DE91-5D777269E171}"/>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234951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67C5-0737-2D35-94E8-BB420C2AF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8C28BF-CAA6-7BC7-1AB3-D00D0393E1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4AC0F-53E6-F56C-3ABC-690A8014E836}"/>
              </a:ext>
            </a:extLst>
          </p:cNvPr>
          <p:cNvSpPr>
            <a:spLocks noGrp="1"/>
          </p:cNvSpPr>
          <p:nvPr>
            <p:ph type="dt" sz="half" idx="10"/>
          </p:nvPr>
        </p:nvSpPr>
        <p:spPr/>
        <p:txBody>
          <a:bodyPr/>
          <a:lstStyle/>
          <a:p>
            <a:fld id="{2DEFCD9C-1B1C-4705-84C9-FC905E201612}" type="datetimeFigureOut">
              <a:rPr lang="en-US" smtClean="0"/>
              <a:t>9/29/2024</a:t>
            </a:fld>
            <a:endParaRPr lang="en-US"/>
          </a:p>
        </p:txBody>
      </p:sp>
      <p:sp>
        <p:nvSpPr>
          <p:cNvPr id="5" name="Footer Placeholder 4">
            <a:extLst>
              <a:ext uri="{FF2B5EF4-FFF2-40B4-BE49-F238E27FC236}">
                <a16:creationId xmlns:a16="http://schemas.microsoft.com/office/drawing/2014/main" id="{EA2752C0-F30C-82BF-966E-D4F69E026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9BFFA-5E26-5F67-58B7-67CD3676FF59}"/>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44106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5359-C7EF-D927-3785-0C874BF587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837650-AACC-3663-F16D-058B7D5D5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515928-27EF-36F2-DCBC-6CE95E8E1010}"/>
              </a:ext>
            </a:extLst>
          </p:cNvPr>
          <p:cNvSpPr>
            <a:spLocks noGrp="1"/>
          </p:cNvSpPr>
          <p:nvPr>
            <p:ph type="dt" sz="half" idx="10"/>
          </p:nvPr>
        </p:nvSpPr>
        <p:spPr/>
        <p:txBody>
          <a:bodyPr/>
          <a:lstStyle/>
          <a:p>
            <a:fld id="{2DEFCD9C-1B1C-4705-84C9-FC905E201612}" type="datetimeFigureOut">
              <a:rPr lang="en-US" smtClean="0"/>
              <a:t>9/29/2024</a:t>
            </a:fld>
            <a:endParaRPr lang="en-US"/>
          </a:p>
        </p:txBody>
      </p:sp>
      <p:sp>
        <p:nvSpPr>
          <p:cNvPr id="5" name="Footer Placeholder 4">
            <a:extLst>
              <a:ext uri="{FF2B5EF4-FFF2-40B4-BE49-F238E27FC236}">
                <a16:creationId xmlns:a16="http://schemas.microsoft.com/office/drawing/2014/main" id="{DC44AC22-0CD7-A1B3-B05A-CC668EA1C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CF5B1-EF79-0152-87C2-9E18C8F5F3AD}"/>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306987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A767-F58E-A166-62D8-7EDEAD927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9B7BC-3699-7059-1FF1-DABD5D41B4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FAEF71-0631-36C5-3383-29384123D5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63CCDF-1CE6-B1D9-2F1E-B7BCCEC3231F}"/>
              </a:ext>
            </a:extLst>
          </p:cNvPr>
          <p:cNvSpPr>
            <a:spLocks noGrp="1"/>
          </p:cNvSpPr>
          <p:nvPr>
            <p:ph type="dt" sz="half" idx="10"/>
          </p:nvPr>
        </p:nvSpPr>
        <p:spPr/>
        <p:txBody>
          <a:bodyPr/>
          <a:lstStyle/>
          <a:p>
            <a:fld id="{2DEFCD9C-1B1C-4705-84C9-FC905E201612}" type="datetimeFigureOut">
              <a:rPr lang="en-US" smtClean="0"/>
              <a:t>9/29/2024</a:t>
            </a:fld>
            <a:endParaRPr lang="en-US"/>
          </a:p>
        </p:txBody>
      </p:sp>
      <p:sp>
        <p:nvSpPr>
          <p:cNvPr id="6" name="Footer Placeholder 5">
            <a:extLst>
              <a:ext uri="{FF2B5EF4-FFF2-40B4-BE49-F238E27FC236}">
                <a16:creationId xmlns:a16="http://schemas.microsoft.com/office/drawing/2014/main" id="{D4069D56-7749-38FB-31C1-05A565AC85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F6F192-1576-6F94-6C3F-5B243DE8D48C}"/>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267179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9F6A-172A-8B2F-B625-4A6E5D78F2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5878AF-4727-5726-71F2-0A5DB31BED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4BD1F-0741-A6AB-75A9-7F21ED462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908001-D606-DF8C-F720-1D79583C17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9B3E69-F563-7A0E-F44A-88111FAC79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539D8F-8BE4-60ED-BF9B-CBE715B9D2F5}"/>
              </a:ext>
            </a:extLst>
          </p:cNvPr>
          <p:cNvSpPr>
            <a:spLocks noGrp="1"/>
          </p:cNvSpPr>
          <p:nvPr>
            <p:ph type="dt" sz="half" idx="10"/>
          </p:nvPr>
        </p:nvSpPr>
        <p:spPr/>
        <p:txBody>
          <a:bodyPr/>
          <a:lstStyle/>
          <a:p>
            <a:fld id="{2DEFCD9C-1B1C-4705-84C9-FC905E201612}" type="datetimeFigureOut">
              <a:rPr lang="en-US" smtClean="0"/>
              <a:t>9/29/2024</a:t>
            </a:fld>
            <a:endParaRPr lang="en-US"/>
          </a:p>
        </p:txBody>
      </p:sp>
      <p:sp>
        <p:nvSpPr>
          <p:cNvPr id="8" name="Footer Placeholder 7">
            <a:extLst>
              <a:ext uri="{FF2B5EF4-FFF2-40B4-BE49-F238E27FC236}">
                <a16:creationId xmlns:a16="http://schemas.microsoft.com/office/drawing/2014/main" id="{E3B493B2-8A1C-7F17-0B36-68A83BA7E3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7C77A3-99C0-1DDA-072E-AD70739A5BBB}"/>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1281775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592AE-E5BA-7529-8B00-D7AA11596E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FC39F0-1F8B-35AB-CF01-0DE2C80F6360}"/>
              </a:ext>
            </a:extLst>
          </p:cNvPr>
          <p:cNvSpPr>
            <a:spLocks noGrp="1"/>
          </p:cNvSpPr>
          <p:nvPr>
            <p:ph type="dt" sz="half" idx="10"/>
          </p:nvPr>
        </p:nvSpPr>
        <p:spPr/>
        <p:txBody>
          <a:bodyPr/>
          <a:lstStyle/>
          <a:p>
            <a:fld id="{2DEFCD9C-1B1C-4705-84C9-FC905E201612}" type="datetimeFigureOut">
              <a:rPr lang="en-US" smtClean="0"/>
              <a:t>9/29/2024</a:t>
            </a:fld>
            <a:endParaRPr lang="en-US"/>
          </a:p>
        </p:txBody>
      </p:sp>
      <p:sp>
        <p:nvSpPr>
          <p:cNvPr id="4" name="Footer Placeholder 3">
            <a:extLst>
              <a:ext uri="{FF2B5EF4-FFF2-40B4-BE49-F238E27FC236}">
                <a16:creationId xmlns:a16="http://schemas.microsoft.com/office/drawing/2014/main" id="{16EA0097-8B14-0BC9-BE32-32D0E55B0F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1A8362-573E-EE54-CA5C-A99DEF73835C}"/>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2050863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E5167-5AB9-E37A-82F0-CEFD3E9268F0}"/>
              </a:ext>
            </a:extLst>
          </p:cNvPr>
          <p:cNvSpPr>
            <a:spLocks noGrp="1"/>
          </p:cNvSpPr>
          <p:nvPr>
            <p:ph type="dt" sz="half" idx="10"/>
          </p:nvPr>
        </p:nvSpPr>
        <p:spPr/>
        <p:txBody>
          <a:bodyPr/>
          <a:lstStyle/>
          <a:p>
            <a:fld id="{2DEFCD9C-1B1C-4705-84C9-FC905E201612}" type="datetimeFigureOut">
              <a:rPr lang="en-US" smtClean="0"/>
              <a:t>9/29/2024</a:t>
            </a:fld>
            <a:endParaRPr lang="en-US"/>
          </a:p>
        </p:txBody>
      </p:sp>
      <p:sp>
        <p:nvSpPr>
          <p:cNvPr id="3" name="Footer Placeholder 2">
            <a:extLst>
              <a:ext uri="{FF2B5EF4-FFF2-40B4-BE49-F238E27FC236}">
                <a16:creationId xmlns:a16="http://schemas.microsoft.com/office/drawing/2014/main" id="{E7CB6C6A-EE55-7C15-BBAD-6345009D4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ECEC0C-57D4-4219-F1CE-3574A0E6F351}"/>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1865566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FFA1-196B-D68E-CA2E-0B2A43F2FD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37B25-E057-430F-C150-981181550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DD4AED-7023-A1B8-E5AD-FE949372A7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89674-4BF1-2A55-067A-6729F9D196D3}"/>
              </a:ext>
            </a:extLst>
          </p:cNvPr>
          <p:cNvSpPr>
            <a:spLocks noGrp="1"/>
          </p:cNvSpPr>
          <p:nvPr>
            <p:ph type="dt" sz="half" idx="10"/>
          </p:nvPr>
        </p:nvSpPr>
        <p:spPr/>
        <p:txBody>
          <a:bodyPr/>
          <a:lstStyle/>
          <a:p>
            <a:fld id="{2DEFCD9C-1B1C-4705-84C9-FC905E201612}" type="datetimeFigureOut">
              <a:rPr lang="en-US" smtClean="0"/>
              <a:t>9/29/2024</a:t>
            </a:fld>
            <a:endParaRPr lang="en-US"/>
          </a:p>
        </p:txBody>
      </p:sp>
      <p:sp>
        <p:nvSpPr>
          <p:cNvPr id="6" name="Footer Placeholder 5">
            <a:extLst>
              <a:ext uri="{FF2B5EF4-FFF2-40B4-BE49-F238E27FC236}">
                <a16:creationId xmlns:a16="http://schemas.microsoft.com/office/drawing/2014/main" id="{B7B670BE-93FB-A684-AA7D-D13EC68E06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E7C68-C083-82F7-DDCE-362E8C450834}"/>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96761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7D99-7AAF-E71E-C8D5-225AD704A4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5A70CA-F066-14A5-F46B-429A7FE7CC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3A5E7D-3642-CDDD-0A99-A2093A196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01FC74-4C70-E895-3D94-7E198A0CF903}"/>
              </a:ext>
            </a:extLst>
          </p:cNvPr>
          <p:cNvSpPr>
            <a:spLocks noGrp="1"/>
          </p:cNvSpPr>
          <p:nvPr>
            <p:ph type="dt" sz="half" idx="10"/>
          </p:nvPr>
        </p:nvSpPr>
        <p:spPr/>
        <p:txBody>
          <a:bodyPr/>
          <a:lstStyle/>
          <a:p>
            <a:fld id="{2DEFCD9C-1B1C-4705-84C9-FC905E201612}" type="datetimeFigureOut">
              <a:rPr lang="en-US" smtClean="0"/>
              <a:t>9/29/2024</a:t>
            </a:fld>
            <a:endParaRPr lang="en-US"/>
          </a:p>
        </p:txBody>
      </p:sp>
      <p:sp>
        <p:nvSpPr>
          <p:cNvPr id="6" name="Footer Placeholder 5">
            <a:extLst>
              <a:ext uri="{FF2B5EF4-FFF2-40B4-BE49-F238E27FC236}">
                <a16:creationId xmlns:a16="http://schemas.microsoft.com/office/drawing/2014/main" id="{6F8CCEFF-B7AF-C975-7589-560188CEE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387A4-68EF-D036-4014-0375B26E53FB}"/>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1931079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8756EE-AB1B-8DAF-83F5-05046972D3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7AF325-10F2-1DD1-D441-31A7C18F26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FF827-EED0-2640-778F-46A665FC60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FCD9C-1B1C-4705-84C9-FC905E201612}" type="datetimeFigureOut">
              <a:rPr lang="en-US" smtClean="0"/>
              <a:t>9/29/2024</a:t>
            </a:fld>
            <a:endParaRPr lang="en-US"/>
          </a:p>
        </p:txBody>
      </p:sp>
      <p:sp>
        <p:nvSpPr>
          <p:cNvPr id="5" name="Footer Placeholder 4">
            <a:extLst>
              <a:ext uri="{FF2B5EF4-FFF2-40B4-BE49-F238E27FC236}">
                <a16:creationId xmlns:a16="http://schemas.microsoft.com/office/drawing/2014/main" id="{8C300B6C-B106-ECAE-A398-8B0F8AAD8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A3FF09-B244-7299-EE8C-AD877AE72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9CDC8-5D52-469B-979A-59FD82B04A58}" type="slidenum">
              <a:rPr lang="en-US" smtClean="0"/>
              <a:t>‹#›</a:t>
            </a:fld>
            <a:endParaRPr lang="en-US"/>
          </a:p>
        </p:txBody>
      </p:sp>
    </p:spTree>
    <p:extLst>
      <p:ext uri="{BB962C8B-B14F-4D97-AF65-F5344CB8AC3E}">
        <p14:creationId xmlns:p14="http://schemas.microsoft.com/office/powerpoint/2010/main" val="1600091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webp"/><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hyperlink" Target="https://www.nationallibertyalliance.org/handbooks"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hyperlink" Target="http://www.nationallibertyalliance.org/handbooks"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hyperlink" Target="http://www.nationallibertyalliance.org/handbooks"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hyperlink" Target="http://www.nationallibertyalliance.org/court-access-common-law-course" TargetMode="External"/><Relationship Id="rId4" Type="http://schemas.openxmlformats.org/officeDocument/2006/relationships/hyperlink" Target="http://www.nationallibertyalliance.org/start-here"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hyperlink" Target="http://www.nationallibertyalliance.org/handbook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nationallibertyalliance.org/handbooks" TargetMode="External"/><Relationship Id="rId5" Type="http://schemas.openxmlformats.org/officeDocument/2006/relationships/hyperlink" Target="http://www.nationallibertyalliance.org/mondaycall" TargetMode="External"/><Relationship Id="rId4" Type="http://schemas.openxmlformats.org/officeDocument/2006/relationships/hyperlink" Target="http://www.nationallibertyalliance.org/site-contact"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www.nationallibertyalliance.org/" TargetMode="External"/><Relationship Id="rId4" Type="http://schemas.openxmlformats.org/officeDocument/2006/relationships/hyperlink" Target="http://www.nationallibertyalliance.org/handbooks"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hyperlink" Target="http://www.nationallibertyallianc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473458-EA94-649E-7C58-2D809A16F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063" y="254929"/>
            <a:ext cx="11053482" cy="6217584"/>
          </a:xfrm>
          <a:prstGeom prst="rect">
            <a:avLst/>
          </a:prstGeom>
        </p:spPr>
      </p:pic>
      <p:pic>
        <p:nvPicPr>
          <p:cNvPr id="7" name="Picture 6">
            <a:extLst>
              <a:ext uri="{FF2B5EF4-FFF2-40B4-BE49-F238E27FC236}">
                <a16:creationId xmlns:a16="http://schemas.microsoft.com/office/drawing/2014/main" id="{7AEA5E6E-445E-793C-6090-3195304FB9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192" y="555073"/>
            <a:ext cx="3552928" cy="1503162"/>
          </a:xfrm>
          <a:prstGeom prst="rect">
            <a:avLst/>
          </a:prstGeom>
        </p:spPr>
      </p:pic>
      <p:pic>
        <p:nvPicPr>
          <p:cNvPr id="8" name="Picture 7">
            <a:extLst>
              <a:ext uri="{FF2B5EF4-FFF2-40B4-BE49-F238E27FC236}">
                <a16:creationId xmlns:a16="http://schemas.microsoft.com/office/drawing/2014/main" id="{7CE07C34-F906-2921-763E-2F5E9BA427A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4656" y="538759"/>
            <a:ext cx="1514379" cy="1503162"/>
          </a:xfrm>
          <a:prstGeom prst="rect">
            <a:avLst/>
          </a:prstGeom>
          <a:noFill/>
          <a:ln>
            <a:noFill/>
          </a:ln>
        </p:spPr>
      </p:pic>
      <p:sp>
        <p:nvSpPr>
          <p:cNvPr id="13" name="Title 1">
            <a:extLst>
              <a:ext uri="{FF2B5EF4-FFF2-40B4-BE49-F238E27FC236}">
                <a16:creationId xmlns:a16="http://schemas.microsoft.com/office/drawing/2014/main" id="{74CA2686-C910-5BA7-B90A-E9109B16D074}"/>
              </a:ext>
            </a:extLst>
          </p:cNvPr>
          <p:cNvSpPr>
            <a:spLocks noGrp="1"/>
          </p:cNvSpPr>
          <p:nvPr>
            <p:ph type="ctrTitle"/>
          </p:nvPr>
        </p:nvSpPr>
        <p:spPr>
          <a:xfrm>
            <a:off x="921652" y="5077676"/>
            <a:ext cx="6411476" cy="851883"/>
          </a:xfrm>
        </p:spPr>
        <p:txBody>
          <a:bodyPr>
            <a:noAutofit/>
          </a:bodyPr>
          <a:lstStyle/>
          <a:p>
            <a:r>
              <a:rPr lang="en-US" sz="5400" b="1" cap="small"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COS Resolutions</a:t>
            </a:r>
            <a:endParaRPr lang="en-US" sz="5400" dirty="0">
              <a:solidFill>
                <a:srgbClr val="FF0000"/>
              </a:solidFill>
              <a:latin typeface="Georgia" panose="02040502050405020303" pitchFamily="18" charset="0"/>
            </a:endParaRPr>
          </a:p>
        </p:txBody>
      </p:sp>
      <p:sp>
        <p:nvSpPr>
          <p:cNvPr id="16" name="Title 1">
            <a:extLst>
              <a:ext uri="{FF2B5EF4-FFF2-40B4-BE49-F238E27FC236}">
                <a16:creationId xmlns:a16="http://schemas.microsoft.com/office/drawing/2014/main" id="{9D5D50A2-4C5B-5F4E-93E5-7223D73D3E50}"/>
              </a:ext>
            </a:extLst>
          </p:cNvPr>
          <p:cNvSpPr txBox="1">
            <a:spLocks/>
          </p:cNvSpPr>
          <p:nvPr/>
        </p:nvSpPr>
        <p:spPr>
          <a:xfrm>
            <a:off x="7413813" y="5156531"/>
            <a:ext cx="3818969" cy="6941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cap="small" dirty="0">
                <a:latin typeface="Georgia" panose="02040502050405020303" pitchFamily="18" charset="0"/>
              </a:rPr>
              <a:t>Sponsored by</a:t>
            </a:r>
          </a:p>
          <a:p>
            <a:r>
              <a:rPr lang="en-US" sz="2000" b="1" cap="small" dirty="0">
                <a:latin typeface="Georgia" panose="02040502050405020303" pitchFamily="18" charset="0"/>
              </a:rPr>
              <a:t> National Liberty Alliance</a:t>
            </a:r>
          </a:p>
        </p:txBody>
      </p:sp>
      <p:pic>
        <p:nvPicPr>
          <p:cNvPr id="23" name="Audio 22">
            <a:hlinkClick r:id="" action="ppaction://media"/>
            <a:extLst>
              <a:ext uri="{FF2B5EF4-FFF2-40B4-BE49-F238E27FC236}">
                <a16:creationId xmlns:a16="http://schemas.microsoft.com/office/drawing/2014/main" id="{1D831FCC-B747-E331-C10B-1B7F0D2A666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3370762"/>
      </p:ext>
    </p:extLst>
  </p:cSld>
  <p:clrMapOvr>
    <a:masterClrMapping/>
  </p:clrMapOvr>
  <mc:AlternateContent xmlns:mc="http://schemas.openxmlformats.org/markup-compatibility/2006" xmlns:p14="http://schemas.microsoft.com/office/powerpoint/2010/main">
    <mc:Choice Requires="p14">
      <p:transition spd="slow" p14:dur="2000" advTm="88803"/>
    </mc:Choice>
    <mc:Fallback xmlns="">
      <p:transition spd="slow" advTm="8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animEffect transition="in" filter="fade">
                                      <p:cBhvr>
                                        <p:cTn id="12" dur="2000"/>
                                        <p:tgtEl>
                                          <p:spTgt spid="7"/>
                                        </p:tgtEl>
                                      </p:cBhvr>
                                    </p:animEffect>
                                  </p:childTnLst>
                                </p:cTn>
                              </p:par>
                              <p:par>
                                <p:cTn id="13" presetID="45"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anim calcmode="lin" valueType="num">
                                      <p:cBhvr>
                                        <p:cTn id="16" dur="2000" fill="hold"/>
                                        <p:tgtEl>
                                          <p:spTgt spid="10"/>
                                        </p:tgtEl>
                                        <p:attrNameLst>
                                          <p:attrName>ppt_w</p:attrName>
                                        </p:attrNameLst>
                                      </p:cBhvr>
                                      <p:tavLst>
                                        <p:tav tm="0" fmla="#ppt_w*sin(2.5*pi*$)">
                                          <p:val>
                                            <p:fltVal val="0"/>
                                          </p:val>
                                        </p:tav>
                                        <p:tav tm="100000">
                                          <p:val>
                                            <p:fltVal val="1"/>
                                          </p:val>
                                        </p:tav>
                                      </p:tavLst>
                                    </p:anim>
                                    <p:anim calcmode="lin" valueType="num">
                                      <p:cBhvr>
                                        <p:cTn id="17" dur="2000" fill="hold"/>
                                        <p:tgtEl>
                                          <p:spTgt spid="10"/>
                                        </p:tgtEl>
                                        <p:attrNameLst>
                                          <p:attrName>ppt_h</p:attrName>
                                        </p:attrNameLst>
                                      </p:cBhvr>
                                      <p:tavLst>
                                        <p:tav tm="0">
                                          <p:val>
                                            <p:strVal val="#ppt_h"/>
                                          </p:val>
                                        </p:tav>
                                        <p:tav tm="100000">
                                          <p:val>
                                            <p:strVal val="#ppt_h"/>
                                          </p:val>
                                        </p:tav>
                                      </p:tavLst>
                                    </p:anim>
                                  </p:childTnLst>
                                </p:cTn>
                              </p:par>
                              <p:par>
                                <p:cTn id="18" presetID="6"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175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3"/>
                </p:tgtEl>
              </p:cMediaNode>
            </p:audio>
          </p:childTnLst>
        </p:cTn>
      </p:par>
    </p:tnLst>
    <p:bldLst>
      <p:bldP spid="1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40661"/>
            <a:ext cx="11283519" cy="475129"/>
          </a:xfrm>
        </p:spPr>
        <p:txBody>
          <a:bodyPr>
            <a:noAutofit/>
          </a:bodyPr>
          <a:lstStyle/>
          <a:p>
            <a:r>
              <a:rPr lang="en-US" sz="2400" b="1" u="heavy" cap="small" dirty="0">
                <a:latin typeface="Georgia" panose="02040502050405020303" pitchFamily="18" charset="0"/>
              </a:rPr>
              <a:t>Political Committee</a:t>
            </a:r>
            <a:endParaRPr lang="en-US" sz="2400" b="1" dirty="0">
              <a:latin typeface="Georgia" panose="02040502050405020303" pitchFamily="18" charset="0"/>
            </a:endParaRPr>
          </a:p>
        </p:txBody>
      </p:sp>
      <p:sp>
        <p:nvSpPr>
          <p:cNvPr id="6" name="TextBox 5">
            <a:extLst>
              <a:ext uri="{FF2B5EF4-FFF2-40B4-BE49-F238E27FC236}">
                <a16:creationId xmlns:a16="http://schemas.microsoft.com/office/drawing/2014/main" id="{E46A60F0-57F2-1125-A229-565784058A65}"/>
              </a:ext>
            </a:extLst>
          </p:cNvPr>
          <p:cNvSpPr txBox="1"/>
          <p:nvPr/>
        </p:nvSpPr>
        <p:spPr>
          <a:xfrm>
            <a:off x="417249" y="932323"/>
            <a:ext cx="11283519" cy="5755422"/>
          </a:xfrm>
          <a:prstGeom prst="rect">
            <a:avLst/>
          </a:prstGeom>
          <a:noFill/>
        </p:spPr>
        <p:txBody>
          <a:bodyPr wrap="square" rtlCol="0">
            <a:spAutoFit/>
          </a:bodyPr>
          <a:lstStyle/>
          <a:p>
            <a:pPr algn="just"/>
            <a:r>
              <a:rPr lang="en-US" dirty="0">
                <a:latin typeface="Georgia" panose="02040502050405020303" pitchFamily="18" charset="0"/>
              </a:rPr>
              <a:t>This committee has a Chairman and a Co-Chairman and other members. This committee is responsible for receiving, contacting, and communicating with individuals interested in filling political positions and report back to the General Committee candidates that are worthy of our support. Whereas, the entire CCOS is the “</a:t>
            </a:r>
            <a:r>
              <a:rPr lang="en-US" u="sng" dirty="0">
                <a:latin typeface="Georgia" panose="02040502050405020303" pitchFamily="18" charset="0"/>
              </a:rPr>
              <a:t>True non-statutory Committeeman</a:t>
            </a:r>
            <a:r>
              <a:rPr lang="en-US" dirty="0">
                <a:latin typeface="Georgia" panose="02040502050405020303" pitchFamily="18" charset="0"/>
              </a:rPr>
              <a:t>” to place these candidates onto the ballot by walking designating petitions, go to </a:t>
            </a:r>
            <a:r>
              <a:rPr lang="en-US" u="sng" dirty="0">
                <a:latin typeface="Georgia" panose="02040502050405020303" pitchFamily="18" charset="0"/>
                <a:hlinkClick r:id="rId4"/>
              </a:rPr>
              <a:t>https://www.nationallibertyalliance.org/handbooks</a:t>
            </a:r>
            <a:r>
              <a:rPr lang="en-US" dirty="0">
                <a:latin typeface="Georgia" panose="02040502050405020303" pitchFamily="18" charset="0"/>
              </a:rPr>
              <a:t> for more details on this process and download the “</a:t>
            </a:r>
            <a:r>
              <a:rPr lang="en-US" u="heavy" dirty="0">
                <a:latin typeface="Georgia" panose="02040502050405020303" pitchFamily="18" charset="0"/>
              </a:rPr>
              <a:t>COS Committeeman Handbook</a:t>
            </a:r>
            <a:r>
              <a:rPr lang="en-US" dirty="0">
                <a:latin typeface="Georgia" panose="02040502050405020303" pitchFamily="18" charset="0"/>
              </a:rPr>
              <a:t>.” A Natural Law Republic, such as the “United States” cannot survive the continuance of political parties that are “private associations” initiated by BAR Attorneys and designed to be controlled by “party bosses.” As President George Washington in his farewell address put it, “</a:t>
            </a:r>
            <a:r>
              <a:rPr lang="en-US" i="1" dirty="0">
                <a:latin typeface="Georgia" panose="02040502050405020303" pitchFamily="18" charset="0"/>
              </a:rPr>
              <a:t>Parties lead to despotism, serve to organize division, ruin public liberty, kindle animosity of one part against another, put in the place of the delegated will of the nation, the will of the party elite, undermine the Constitution which could not be directly overthrown, distract the public councils and enfeeble the public administration, drive the spirit of revenge,</a:t>
            </a:r>
            <a:r>
              <a:rPr lang="en-US" dirty="0">
                <a:latin typeface="Georgia" panose="02040502050405020303" pitchFamily="18" charset="0"/>
              </a:rPr>
              <a:t> and </a:t>
            </a:r>
            <a:r>
              <a:rPr lang="en-US" i="1" dirty="0">
                <a:latin typeface="Georgia" panose="02040502050405020303" pitchFamily="18" charset="0"/>
              </a:rPr>
              <a:t>opens the door to foreign influence and corruption, thus the policy and the will of one country will be subjected to the policy and will of another, </a:t>
            </a:r>
            <a:r>
              <a:rPr lang="en-US" dirty="0">
                <a:latin typeface="Georgia" panose="02040502050405020303" pitchFamily="18" charset="0"/>
              </a:rPr>
              <a:t>Washington concluded, “</a:t>
            </a:r>
            <a:r>
              <a:rPr lang="en-US" i="1" u="sng" dirty="0">
                <a:latin typeface="Georgia" panose="02040502050405020303" pitchFamily="18" charset="0"/>
              </a:rPr>
              <a:t>parties are truly your worst enemy</a:t>
            </a:r>
            <a:r>
              <a:rPr lang="en-US" i="1" dirty="0">
                <a:latin typeface="Georgia" panose="02040502050405020303" pitchFamily="18" charset="0"/>
              </a:rPr>
              <a:t>.</a:t>
            </a:r>
            <a:r>
              <a:rPr lang="en-US" dirty="0">
                <a:latin typeface="Georgia" panose="02040502050405020303" pitchFamily="18" charset="0"/>
              </a:rPr>
              <a:t>” Committees of Safety can overtake and replace the statutory-committeeman and end the private party associations that have been destroying our Republic since its inception.</a:t>
            </a:r>
          </a:p>
          <a:p>
            <a:pPr algn="just"/>
            <a:endParaRPr lang="en-US" sz="800" dirty="0">
              <a:latin typeface="Georgia" panose="02040502050405020303" pitchFamily="18" charset="0"/>
            </a:endParaRPr>
          </a:p>
          <a:p>
            <a:pPr algn="just"/>
            <a:r>
              <a:rPr lang="en-US" dirty="0">
                <a:latin typeface="Georgia" panose="02040502050405020303" pitchFamily="18" charset="0"/>
              </a:rPr>
              <a:t>This Committee is responsible for working with the “Political Committees” of other counties to organize meetings to interview candidates in shared political subdivisions, they are; ● State district committee, ● US Congressional District Committee, ● Assembly District Committee, ● County District Committee, ● Town/City District Committees, and ● Village District Committee</a:t>
            </a:r>
          </a:p>
        </p:txBody>
      </p:sp>
      <p:pic>
        <p:nvPicPr>
          <p:cNvPr id="3" name="Audio 2">
            <a:hlinkClick r:id="" action="ppaction://media"/>
            <a:extLst>
              <a:ext uri="{FF2B5EF4-FFF2-40B4-BE49-F238E27FC236}">
                <a16:creationId xmlns:a16="http://schemas.microsoft.com/office/drawing/2014/main" id="{CEE985B2-CF15-233A-BBB1-38CA598B876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89131277"/>
      </p:ext>
    </p:extLst>
  </p:cSld>
  <p:clrMapOvr>
    <a:masterClrMapping/>
  </p:clrMapOvr>
  <mc:AlternateContent xmlns:mc="http://schemas.openxmlformats.org/markup-compatibility/2006" xmlns:p14="http://schemas.microsoft.com/office/powerpoint/2010/main">
    <mc:Choice Requires="p14">
      <p:transition spd="slow" p14:dur="2000" advTm="146944"/>
    </mc:Choice>
    <mc:Fallback xmlns="">
      <p:transition spd="slow" advTm="14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5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 calcmode="lin" valueType="num">
                                      <p:cBhvr>
                                        <p:cTn id="15" dur="1750" fill="hold"/>
                                        <p:tgtEl>
                                          <p:spTgt spid="6"/>
                                        </p:tgtEl>
                                        <p:attrNameLst>
                                          <p:attrName>style.rotation</p:attrName>
                                        </p:attrNameLst>
                                      </p:cBhvr>
                                      <p:tavLst>
                                        <p:tav tm="0">
                                          <p:val>
                                            <p:fltVal val="90"/>
                                          </p:val>
                                        </p:tav>
                                        <p:tav tm="100000">
                                          <p:val>
                                            <p:fltVal val="0"/>
                                          </p:val>
                                        </p:tav>
                                      </p:tavLst>
                                    </p:anim>
                                    <p:animEffect transition="in" filter="fade">
                                      <p:cBhvr>
                                        <p:cTn id="16"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564779"/>
            <a:ext cx="11283519" cy="475129"/>
          </a:xfrm>
        </p:spPr>
        <p:txBody>
          <a:bodyPr>
            <a:noAutofit/>
          </a:bodyPr>
          <a:lstStyle/>
          <a:p>
            <a:r>
              <a:rPr lang="en-US" sz="2400" b="1" u="heavy" cap="small" dirty="0">
                <a:latin typeface="Georgia" panose="02040502050405020303" pitchFamily="18" charset="0"/>
              </a:rPr>
              <a:t>Judiciary Committee</a:t>
            </a:r>
            <a:endParaRPr lang="en-US" sz="2400" b="1" dirty="0">
              <a:latin typeface="Georgia" panose="02040502050405020303" pitchFamily="18" charset="0"/>
            </a:endParaRPr>
          </a:p>
        </p:txBody>
      </p:sp>
      <p:sp>
        <p:nvSpPr>
          <p:cNvPr id="6" name="TextBox 5">
            <a:extLst>
              <a:ext uri="{FF2B5EF4-FFF2-40B4-BE49-F238E27FC236}">
                <a16:creationId xmlns:a16="http://schemas.microsoft.com/office/drawing/2014/main" id="{E46A60F0-57F2-1125-A229-565784058A65}"/>
              </a:ext>
            </a:extLst>
          </p:cNvPr>
          <p:cNvSpPr txBox="1"/>
          <p:nvPr/>
        </p:nvSpPr>
        <p:spPr>
          <a:xfrm>
            <a:off x="417249" y="1649501"/>
            <a:ext cx="11283519" cy="3416320"/>
          </a:xfrm>
          <a:prstGeom prst="rect">
            <a:avLst/>
          </a:prstGeom>
          <a:noFill/>
        </p:spPr>
        <p:txBody>
          <a:bodyPr wrap="square" rtlCol="0">
            <a:spAutoFit/>
          </a:bodyPr>
          <a:lstStyle/>
          <a:p>
            <a:pPr algn="just"/>
            <a:r>
              <a:rPr lang="en-US" dirty="0">
                <a:latin typeface="Georgia" panose="02040502050405020303" pitchFamily="18" charset="0"/>
              </a:rPr>
              <a:t>This committee has a Chairman and a Co-Chairman and all members who would like to join this committee. This committee is responsible for filling Jury Administrative positions whenever there is a vacancy. Each county needs four Jury Administrators and one paralegal secretary who is also an Administrator. These are paid positions and require special training. NLA will provide that training and certification. These Administrators will work together in every county to restore the Law of the Land by resurrecting common law and common law rules in our courts. </a:t>
            </a:r>
          </a:p>
          <a:p>
            <a:pPr algn="just"/>
            <a:r>
              <a:rPr lang="en-US" dirty="0">
                <a:latin typeface="Georgia" panose="02040502050405020303" pitchFamily="18" charset="0"/>
              </a:rPr>
              <a:t>	This Committee is responsible for assisting People with problems with bureaucrats or legal matters. This committee is made up of the Five Trained Jury Administrators who will advise other committees on legal matters. NLA will assist and advised when asked.</a:t>
            </a:r>
          </a:p>
          <a:p>
            <a:pPr algn="just"/>
            <a:r>
              <a:rPr lang="en-US" dirty="0">
                <a:latin typeface="Georgia" panose="02040502050405020303" pitchFamily="18" charset="0"/>
              </a:rPr>
              <a:t>	 This Committee is responsible for attend the general monthly meeting to give an account and/or legal advice. The General Committee will be responsible to judge any charges made by other Administrators against an Administrator who violates their oath for consideration of removal from their position. </a:t>
            </a:r>
          </a:p>
        </p:txBody>
      </p:sp>
      <p:pic>
        <p:nvPicPr>
          <p:cNvPr id="10" name="Audio 9">
            <a:hlinkClick r:id="" action="ppaction://media"/>
            <a:extLst>
              <a:ext uri="{FF2B5EF4-FFF2-40B4-BE49-F238E27FC236}">
                <a16:creationId xmlns:a16="http://schemas.microsoft.com/office/drawing/2014/main" id="{1B07C9AC-E615-2CAC-A566-F57060E0CE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4188176"/>
      </p:ext>
    </p:extLst>
  </p:cSld>
  <p:clrMapOvr>
    <a:masterClrMapping/>
  </p:clrMapOvr>
  <mc:AlternateContent xmlns:mc="http://schemas.openxmlformats.org/markup-compatibility/2006">
    <mc:Choice xmlns:p14="http://schemas.microsoft.com/office/powerpoint/2010/main" Requires="p14">
      <p:transition spd="slow" p14:dur="2000" advTm="82512"/>
    </mc:Choice>
    <mc:Fallback>
      <p:transition spd="slow" advTm="8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500"/>
                                        <p:tgtEl>
                                          <p:spTgt spid="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0"/>
                </p:tgtEl>
              </p:cMediaNode>
            </p:audio>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564779"/>
            <a:ext cx="11283519" cy="475129"/>
          </a:xfrm>
        </p:spPr>
        <p:txBody>
          <a:bodyPr>
            <a:noAutofit/>
          </a:bodyPr>
          <a:lstStyle/>
          <a:p>
            <a:r>
              <a:rPr lang="en-US" sz="2400" b="1" u="heavy" cap="small" dirty="0">
                <a:latin typeface="Georgia" panose="02040502050405020303" pitchFamily="18" charset="0"/>
              </a:rPr>
              <a:t>Militia Committee</a:t>
            </a:r>
            <a:endParaRPr lang="en-US" sz="2400" b="1" dirty="0">
              <a:latin typeface="Georgia" panose="02040502050405020303" pitchFamily="18" charset="0"/>
            </a:endParaRPr>
          </a:p>
        </p:txBody>
      </p:sp>
      <p:sp>
        <p:nvSpPr>
          <p:cNvPr id="6" name="TextBox 5">
            <a:extLst>
              <a:ext uri="{FF2B5EF4-FFF2-40B4-BE49-F238E27FC236}">
                <a16:creationId xmlns:a16="http://schemas.microsoft.com/office/drawing/2014/main" id="{E46A60F0-57F2-1125-A229-565784058A65}"/>
              </a:ext>
            </a:extLst>
          </p:cNvPr>
          <p:cNvSpPr txBox="1"/>
          <p:nvPr/>
        </p:nvSpPr>
        <p:spPr>
          <a:xfrm>
            <a:off x="417249" y="1389525"/>
            <a:ext cx="11283519" cy="4647426"/>
          </a:xfrm>
          <a:prstGeom prst="rect">
            <a:avLst/>
          </a:prstGeom>
          <a:noFill/>
        </p:spPr>
        <p:txBody>
          <a:bodyPr wrap="square" rtlCol="0">
            <a:spAutoFit/>
          </a:bodyPr>
          <a:lstStyle/>
          <a:p>
            <a:pPr algn="just"/>
            <a:r>
              <a:rPr lang="en-US" dirty="0">
                <a:latin typeface="Georgia" panose="02040502050405020303" pitchFamily="18" charset="0"/>
              </a:rPr>
              <a:t>	This committee has a Chairman and a Co-Chairman and other members. This committee is responsible for restoring the organized and unorganized militia within their respective counties, it is the duty of this committee to participate in a state wide meeting with all County Militia Committees at least once a year. We should look for existing militias within your counties to invite them to join, work with, and help the CCOS in this endeavor. </a:t>
            </a:r>
          </a:p>
          <a:p>
            <a:pPr algn="just"/>
            <a:endParaRPr lang="en-US" sz="800" dirty="0">
              <a:latin typeface="Georgia" panose="02040502050405020303" pitchFamily="18" charset="0"/>
            </a:endParaRPr>
          </a:p>
          <a:p>
            <a:pPr algn="just"/>
            <a:r>
              <a:rPr lang="en-US" dirty="0">
                <a:latin typeface="Georgia" panose="02040502050405020303" pitchFamily="18" charset="0"/>
              </a:rPr>
              <a:t>This committee should instruct all members in their duty as part of the militia. For more information see “</a:t>
            </a:r>
            <a:r>
              <a:rPr lang="en-US" u="sng" dirty="0">
                <a:latin typeface="Georgia" panose="02040502050405020303" pitchFamily="18" charset="0"/>
              </a:rPr>
              <a:t>Militia Codes Rules and Resolutions Handbook</a:t>
            </a:r>
            <a:r>
              <a:rPr lang="en-US" dirty="0">
                <a:latin typeface="Georgia" panose="02040502050405020303" pitchFamily="18" charset="0"/>
              </a:rPr>
              <a:t>” found at </a:t>
            </a:r>
            <a:r>
              <a:rPr lang="en-US" u="sng" dirty="0">
                <a:latin typeface="Georgia" panose="02040502050405020303" pitchFamily="18" charset="0"/>
                <a:hlinkClick r:id="rId4"/>
              </a:rPr>
              <a:t>www.nationallibertyalliance.org/handbooks</a:t>
            </a:r>
            <a:r>
              <a:rPr lang="en-US" dirty="0">
                <a:latin typeface="Georgia" panose="02040502050405020303" pitchFamily="18" charset="0"/>
              </a:rPr>
              <a:t>. We should also look to x-military and law enforcement for assistance in organizing and training. For information and instructions contact NLA’s Militia Director who will assist with solving problems, legal challenges, etc. It is extremely important for county militias to be corresponding with other county militia committees and plan a coordinated yearly state wide event on Independence Day. John Adams said, “</a:t>
            </a:r>
            <a:r>
              <a:rPr lang="en-US" i="1" dirty="0">
                <a:latin typeface="Georgia" panose="02040502050405020303" pitchFamily="18" charset="0"/>
              </a:rPr>
              <a:t>The Forth Day of July 1776, will be the most memorable Epoch, in the History of America.—I am apt to believe that it will be celebrated, by succeeding Generations, as the great anniversary Festival. It ought to be commemorated, as the Day of Deliverance by solemn Acts of Devotion to God Almighty. It ought to be solemnized with Pomp and Parade, with Shews, Games, Sports, Guns, Bells, Bonfires and Illuminations from one End of this Continent to the other from this Time forward forever more</a:t>
            </a:r>
            <a:r>
              <a:rPr lang="en-US" dirty="0">
                <a:latin typeface="Georgia" panose="02040502050405020303" pitchFamily="18" charset="0"/>
              </a:rPr>
              <a:t>.”</a:t>
            </a:r>
          </a:p>
        </p:txBody>
      </p:sp>
      <p:pic>
        <p:nvPicPr>
          <p:cNvPr id="4" name="Audio 3">
            <a:hlinkClick r:id="" action="ppaction://media"/>
            <a:extLst>
              <a:ext uri="{FF2B5EF4-FFF2-40B4-BE49-F238E27FC236}">
                <a16:creationId xmlns:a16="http://schemas.microsoft.com/office/drawing/2014/main" id="{E7C9FEFE-975E-2971-AFD2-CF04CEE55B0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479813706"/>
      </p:ext>
    </p:extLst>
  </p:cSld>
  <p:clrMapOvr>
    <a:masterClrMapping/>
  </p:clrMapOvr>
  <mc:AlternateContent xmlns:mc="http://schemas.openxmlformats.org/markup-compatibility/2006" xmlns:p14="http://schemas.microsoft.com/office/powerpoint/2010/main">
    <mc:Choice Requires="p14">
      <p:transition spd="slow" p14:dur="2000" advTm="125490"/>
    </mc:Choice>
    <mc:Fallback xmlns="">
      <p:transition spd="slow" advTm="12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500"/>
                                        <p:tgtEl>
                                          <p:spTgt spid="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2008095"/>
            <a:ext cx="11283519" cy="1532968"/>
          </a:xfrm>
        </p:spPr>
        <p:txBody>
          <a:bodyPr>
            <a:noAutofit/>
          </a:bodyPr>
          <a:lstStyle/>
          <a:p>
            <a:r>
              <a:rPr lang="en-US" sz="4800" b="1" dirty="0">
                <a:latin typeface="Georgia" panose="02040502050405020303" pitchFamily="18" charset="0"/>
              </a:rPr>
              <a:t>Other Committees as determined by the General Committee</a:t>
            </a:r>
          </a:p>
        </p:txBody>
      </p:sp>
      <p:pic>
        <p:nvPicPr>
          <p:cNvPr id="6" name="Audio 5">
            <a:hlinkClick r:id="" action="ppaction://media"/>
            <a:extLst>
              <a:ext uri="{FF2B5EF4-FFF2-40B4-BE49-F238E27FC236}">
                <a16:creationId xmlns:a16="http://schemas.microsoft.com/office/drawing/2014/main" id="{AD722B09-FA54-8E2C-BD98-7A8AD325AF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77155301"/>
      </p:ext>
    </p:extLst>
  </p:cSld>
  <p:clrMapOvr>
    <a:masterClrMapping/>
  </p:clrMapOvr>
  <mc:AlternateContent xmlns:mc="http://schemas.openxmlformats.org/markup-compatibility/2006">
    <mc:Choice xmlns:p14="http://schemas.microsoft.com/office/powerpoint/2010/main" Requires="p14">
      <p:transition spd="slow" p14:dur="2000" advTm="17650"/>
    </mc:Choice>
    <mc:Fallback>
      <p:transition spd="slow" advTm="17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750" fill="hold"/>
                                        <p:tgtEl>
                                          <p:spTgt spid="2"/>
                                        </p:tgtEl>
                                        <p:attrNameLst>
                                          <p:attrName>ppt_w</p:attrName>
                                        </p:attrNameLst>
                                      </p:cBhvr>
                                      <p:tavLst>
                                        <p:tav tm="0">
                                          <p:val>
                                            <p:fltVal val="0"/>
                                          </p:val>
                                        </p:tav>
                                        <p:tav tm="100000">
                                          <p:val>
                                            <p:strVal val="#ppt_w"/>
                                          </p:val>
                                        </p:tav>
                                      </p:tavLst>
                                    </p:anim>
                                    <p:anim calcmode="lin" valueType="num">
                                      <p:cBhvr>
                                        <p:cTn id="11" dur="1750" fill="hold"/>
                                        <p:tgtEl>
                                          <p:spTgt spid="2"/>
                                        </p:tgtEl>
                                        <p:attrNameLst>
                                          <p:attrName>ppt_h</p:attrName>
                                        </p:attrNameLst>
                                      </p:cBhvr>
                                      <p:tavLst>
                                        <p:tav tm="0">
                                          <p:val>
                                            <p:fltVal val="0"/>
                                          </p:val>
                                        </p:tav>
                                        <p:tav tm="100000">
                                          <p:val>
                                            <p:strVal val="#ppt_h"/>
                                          </p:val>
                                        </p:tav>
                                      </p:tavLst>
                                    </p:anim>
                                    <p:animEffect transition="in" filter="fade">
                                      <p:cBhvr>
                                        <p:cTn id="12"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564779"/>
            <a:ext cx="11283519" cy="475129"/>
          </a:xfrm>
        </p:spPr>
        <p:txBody>
          <a:bodyPr>
            <a:noAutofit/>
          </a:bodyPr>
          <a:lstStyle/>
          <a:p>
            <a:r>
              <a:rPr lang="en-US" sz="2400" b="1" dirty="0">
                <a:latin typeface="Georgia" panose="02040502050405020303" pitchFamily="18" charset="0"/>
              </a:rPr>
              <a:t>GENERAL MEETING PROTOCAL</a:t>
            </a:r>
            <a:endParaRPr lang="en-US" sz="2400" dirty="0">
              <a:latin typeface="Georgia" panose="02040502050405020303" pitchFamily="18" charset="0"/>
            </a:endParaRPr>
          </a:p>
        </p:txBody>
      </p:sp>
      <p:sp>
        <p:nvSpPr>
          <p:cNvPr id="6" name="TextBox 5">
            <a:extLst>
              <a:ext uri="{FF2B5EF4-FFF2-40B4-BE49-F238E27FC236}">
                <a16:creationId xmlns:a16="http://schemas.microsoft.com/office/drawing/2014/main" id="{E46A60F0-57F2-1125-A229-565784058A65}"/>
              </a:ext>
            </a:extLst>
          </p:cNvPr>
          <p:cNvSpPr txBox="1"/>
          <p:nvPr/>
        </p:nvSpPr>
        <p:spPr>
          <a:xfrm>
            <a:off x="417249" y="1389525"/>
            <a:ext cx="11283519" cy="5078313"/>
          </a:xfrm>
          <a:prstGeom prst="rect">
            <a:avLst/>
          </a:prstGeom>
          <a:noFill/>
        </p:spPr>
        <p:txBody>
          <a:bodyPr wrap="square" rtlCol="0">
            <a:spAutoFit/>
          </a:bodyPr>
          <a:lstStyle/>
          <a:p>
            <a:pPr marL="285750" lvl="0" indent="-285750" algn="just">
              <a:buFont typeface="Wingdings" panose="05000000000000000000" pitchFamily="2" charset="2"/>
              <a:buChar char="v"/>
            </a:pPr>
            <a:r>
              <a:rPr lang="en-US" u="heavy" cap="small" dirty="0">
                <a:latin typeface="Georgia" panose="02040502050405020303" pitchFamily="18" charset="0"/>
              </a:rPr>
              <a:t>Call to order</a:t>
            </a:r>
          </a:p>
          <a:p>
            <a:pPr marL="285750" lvl="0" indent="-285750" algn="just">
              <a:buFont typeface="Wingdings" panose="05000000000000000000" pitchFamily="2" charset="2"/>
              <a:buChar char="v"/>
            </a:pPr>
            <a:r>
              <a:rPr lang="en-US" u="heavy" cap="small" dirty="0">
                <a:latin typeface="Georgia" panose="02040502050405020303" pitchFamily="18" charset="0"/>
              </a:rPr>
              <a:t>Bible Reading</a:t>
            </a:r>
            <a:r>
              <a:rPr lang="en-US" dirty="0">
                <a:latin typeface="Georgia" panose="02040502050405020303" pitchFamily="18" charset="0"/>
              </a:rPr>
              <a:t> (chapter) is strongly suggested in opposed to a prayer if for no other reason to build faith and morality. God said Romans 10:17 “</a:t>
            </a:r>
            <a:r>
              <a:rPr lang="en-US" i="1" dirty="0">
                <a:latin typeface="Georgia" panose="02040502050405020303" pitchFamily="18" charset="0"/>
              </a:rPr>
              <a:t>Faith cometh by hearing, and hearing by the word of God</a:t>
            </a:r>
            <a:r>
              <a:rPr lang="en-US" dirty="0">
                <a:latin typeface="Georgia" panose="02040502050405020303" pitchFamily="18" charset="0"/>
              </a:rPr>
              <a:t>.” And if we expect His blessings, we need to acknowledge Him and lift Him up. It is suggested to pick a gospel and read through it one chapter at a time and over time read through all four gospels. Or just choose a chapter anywhere in the Bible that you feel will help people build their faith. America needs to know God and ask for His blessings and protection</a:t>
            </a:r>
          </a:p>
          <a:p>
            <a:pPr marL="285750" lvl="0" indent="-285750" algn="just">
              <a:buFont typeface="Wingdings" panose="05000000000000000000" pitchFamily="2" charset="2"/>
              <a:buChar char="v"/>
            </a:pPr>
            <a:r>
              <a:rPr lang="en-US" u="heavy" cap="small" dirty="0">
                <a:latin typeface="Georgia" panose="02040502050405020303" pitchFamily="18" charset="0"/>
              </a:rPr>
              <a:t>Pledge of Allegiance</a:t>
            </a:r>
          </a:p>
          <a:p>
            <a:pPr marL="285750" lvl="0" indent="-285750" algn="just">
              <a:buFont typeface="Wingdings" panose="05000000000000000000" pitchFamily="2" charset="2"/>
              <a:buChar char="v"/>
            </a:pPr>
            <a:r>
              <a:rPr lang="en-US" u="heavy" cap="small" dirty="0">
                <a:latin typeface="Georgia" panose="02040502050405020303" pitchFamily="18" charset="0"/>
              </a:rPr>
              <a:t>Old Business</a:t>
            </a:r>
            <a:r>
              <a:rPr lang="en-US" dirty="0">
                <a:latin typeface="Georgia" panose="02040502050405020303" pitchFamily="18" charset="0"/>
              </a:rPr>
              <a:t> – Secretary is to read in to the record the prior meetings minutes and make a motion to add into the record and offer to the committee for any corrections or additions and committee approval. </a:t>
            </a:r>
          </a:p>
          <a:p>
            <a:pPr marL="285750" lvl="0" indent="-285750" algn="just">
              <a:buFont typeface="Wingdings" panose="05000000000000000000" pitchFamily="2" charset="2"/>
              <a:buChar char="v"/>
            </a:pPr>
            <a:r>
              <a:rPr lang="en-US" u="heavy" cap="small" dirty="0">
                <a:latin typeface="Georgia" panose="02040502050405020303" pitchFamily="18" charset="0"/>
              </a:rPr>
              <a:t>Sub Committee Reports</a:t>
            </a:r>
            <a:r>
              <a:rPr lang="en-US" dirty="0">
                <a:latin typeface="Georgia" panose="02040502050405020303" pitchFamily="18" charset="0"/>
              </a:rPr>
              <a:t> – Each sub-committee is to provide an account of the past months accomplishments and offer to the General Committee any issues that need to be voted on. Formally written bullet form reports should be filed with the Secretary for the record.</a:t>
            </a:r>
          </a:p>
          <a:p>
            <a:pPr marL="285750" lvl="0" indent="-285750" algn="just">
              <a:buFont typeface="Wingdings" panose="05000000000000000000" pitchFamily="2" charset="2"/>
              <a:buChar char="v"/>
            </a:pPr>
            <a:r>
              <a:rPr lang="en-US" u="heavy" cap="small" dirty="0">
                <a:latin typeface="Georgia" panose="02040502050405020303" pitchFamily="18" charset="0"/>
              </a:rPr>
              <a:t>New Business</a:t>
            </a:r>
            <a:r>
              <a:rPr lang="en-US" dirty="0">
                <a:latin typeface="Georgia" panose="02040502050405020303" pitchFamily="18" charset="0"/>
              </a:rPr>
              <a:t> – All new business is to be addressed </a:t>
            </a:r>
          </a:p>
          <a:p>
            <a:pPr marL="285750" lvl="0" indent="-285750" algn="just">
              <a:buFont typeface="Wingdings" panose="05000000000000000000" pitchFamily="2" charset="2"/>
              <a:buChar char="v"/>
            </a:pPr>
            <a:r>
              <a:rPr lang="en-US" u="heavy" cap="small" dirty="0">
                <a:latin typeface="Georgia" panose="02040502050405020303" pitchFamily="18" charset="0"/>
              </a:rPr>
              <a:t>Monthly Agenda</a:t>
            </a:r>
            <a:r>
              <a:rPr lang="en-US" dirty="0">
                <a:latin typeface="Georgia" panose="02040502050405020303" pitchFamily="18" charset="0"/>
              </a:rPr>
              <a:t> – Discussion of some issue to be resolved or an instructional or informative video can be played for educational and discussion purposes. Or to have special meetings with potential candidates or the general public that might be invited to discuss school board, village board, town board, or any other political entity that the committee is planning to address their grievances.</a:t>
            </a:r>
          </a:p>
        </p:txBody>
      </p:sp>
      <p:pic>
        <p:nvPicPr>
          <p:cNvPr id="3" name="Audio 2">
            <a:hlinkClick r:id="" action="ppaction://media"/>
            <a:extLst>
              <a:ext uri="{FF2B5EF4-FFF2-40B4-BE49-F238E27FC236}">
                <a16:creationId xmlns:a16="http://schemas.microsoft.com/office/drawing/2014/main" id="{837938BA-D6DD-9E43-69E1-D5133BA834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85445129"/>
      </p:ext>
    </p:extLst>
  </p:cSld>
  <p:clrMapOvr>
    <a:masterClrMapping/>
  </p:clrMapOvr>
  <mc:AlternateContent xmlns:mc="http://schemas.openxmlformats.org/markup-compatibility/2006" xmlns:p14="http://schemas.microsoft.com/office/powerpoint/2010/main">
    <mc:Choice Requires="p14">
      <p:transition spd="slow" p14:dur="2000" advTm="115196"/>
    </mc:Choice>
    <mc:Fallback xmlns="">
      <p:transition spd="slow" advTm="115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500"/>
                                        <p:tgtEl>
                                          <p:spTgt spid="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6A60F0-57F2-1125-A229-565784058A65}"/>
              </a:ext>
            </a:extLst>
          </p:cNvPr>
          <p:cNvSpPr txBox="1"/>
          <p:nvPr/>
        </p:nvSpPr>
        <p:spPr>
          <a:xfrm>
            <a:off x="417249" y="546845"/>
            <a:ext cx="11283519" cy="5909310"/>
          </a:xfrm>
          <a:prstGeom prst="rect">
            <a:avLst/>
          </a:prstGeom>
          <a:noFill/>
        </p:spPr>
        <p:txBody>
          <a:bodyPr wrap="square" rtlCol="0">
            <a:spAutoFit/>
          </a:bodyPr>
          <a:lstStyle/>
          <a:p>
            <a:pPr algn="just"/>
            <a:r>
              <a:rPr lang="en-US" b="1" cap="small" dirty="0">
                <a:latin typeface="Georgia" panose="02040502050405020303" pitchFamily="18" charset="0"/>
              </a:rPr>
              <a:t>Be It Further Resolved That, </a:t>
            </a:r>
            <a:r>
              <a:rPr lang="en-US" dirty="0">
                <a:latin typeface="Georgia" panose="02040502050405020303" pitchFamily="18" charset="0"/>
              </a:rPr>
              <a:t>these are the Committeeman rules for all committees, additional committee rules may be proposed and voted on by the “</a:t>
            </a:r>
            <a:r>
              <a:rPr lang="en-US" i="1" dirty="0">
                <a:latin typeface="Georgia" panose="02040502050405020303" pitchFamily="18" charset="0"/>
              </a:rPr>
              <a:t>General Committee.</a:t>
            </a:r>
            <a:r>
              <a:rPr lang="en-US" dirty="0">
                <a:latin typeface="Georgia" panose="02040502050405020303" pitchFamily="18" charset="0"/>
              </a:rPr>
              <a:t>” It is the responsibility of the County Secretary</a:t>
            </a:r>
            <a:r>
              <a:rPr lang="en-US" b="1" cap="small" dirty="0">
                <a:latin typeface="Georgia" panose="02040502050405020303" pitchFamily="18" charset="0"/>
              </a:rPr>
              <a:t> </a:t>
            </a:r>
            <a:r>
              <a:rPr lang="en-US" dirty="0">
                <a:latin typeface="Georgia" panose="02040502050405020303" pitchFamily="18" charset="0"/>
              </a:rPr>
              <a:t>to make sure that all committeemen receive a copy of this Resolution. And it is the responsibility of each committeeman to have a copy of the constitution. The purpose of rules is to organize and bring order to the committee and not to impose power or control over committeemen. These rules may be amended at any time by majority vote when a quorum is present. The Washington Gate Keeper clause 1909 NY Election Law §21 “</a:t>
            </a:r>
            <a:r>
              <a:rPr lang="en-US" i="1" dirty="0">
                <a:latin typeface="Georgia" panose="02040502050405020303" pitchFamily="18" charset="0"/>
              </a:rPr>
              <a:t>No organization or association of citizens for the election of city [town or village] officers [town committeemen] shall be deemed a political party</a:t>
            </a:r>
            <a:r>
              <a:rPr lang="en-US" dirty="0">
                <a:latin typeface="Georgia" panose="02040502050405020303" pitchFamily="18" charset="0"/>
              </a:rPr>
              <a:t> …” prevented political parties from seizing power as the Committeeman.</a:t>
            </a:r>
          </a:p>
          <a:p>
            <a:pPr algn="just"/>
            <a:endParaRPr lang="en-US" dirty="0">
              <a:latin typeface="Georgia" panose="02040502050405020303" pitchFamily="18" charset="0"/>
            </a:endParaRPr>
          </a:p>
          <a:p>
            <a:pPr marL="285750" lvl="0" indent="-285750" algn="just">
              <a:buFont typeface="Wingdings" panose="05000000000000000000" pitchFamily="2" charset="2"/>
              <a:buChar char="v"/>
            </a:pPr>
            <a:r>
              <a:rPr lang="en-US" dirty="0">
                <a:latin typeface="Georgia" panose="02040502050405020303" pitchFamily="18" charset="0"/>
              </a:rPr>
              <a:t>The general committee, a/k/a county committee, is the face of the committeeman in the county and is formed by all the People within a county who are willing to perform this duty. </a:t>
            </a:r>
          </a:p>
          <a:p>
            <a:pPr marL="285750" lvl="0" indent="-285750" algn="just">
              <a:buFont typeface="Wingdings" panose="05000000000000000000" pitchFamily="2" charset="2"/>
              <a:buChar char="v"/>
            </a:pPr>
            <a:r>
              <a:rPr lang="en-US" dirty="0">
                <a:latin typeface="Georgia" panose="02040502050405020303" pitchFamily="18" charset="0"/>
              </a:rPr>
              <a:t>Robert’s rules of order shall be used to maintain order at all meetings. </a:t>
            </a:r>
          </a:p>
          <a:p>
            <a:pPr marL="285750" lvl="0" indent="-285750" algn="just">
              <a:buFont typeface="Wingdings" panose="05000000000000000000" pitchFamily="2" charset="2"/>
              <a:buChar char="v"/>
            </a:pPr>
            <a:r>
              <a:rPr lang="en-US" dirty="0">
                <a:latin typeface="Georgia" panose="02040502050405020303" pitchFamily="18" charset="0"/>
              </a:rPr>
              <a:t>A quorum is two thirds of the total number of “</a:t>
            </a:r>
            <a:r>
              <a:rPr lang="en-US" i="1" dirty="0">
                <a:latin typeface="Georgia" panose="02040502050405020303" pitchFamily="18" charset="0"/>
              </a:rPr>
              <a:t>Committeemen.</a:t>
            </a:r>
            <a:r>
              <a:rPr lang="en-US" dirty="0">
                <a:latin typeface="Georgia" panose="02040502050405020303" pitchFamily="18" charset="0"/>
              </a:rPr>
              <a:t>”</a:t>
            </a:r>
          </a:p>
          <a:p>
            <a:pPr marL="285750" lvl="0" indent="-285750" algn="just">
              <a:buFont typeface="Wingdings" panose="05000000000000000000" pitchFamily="2" charset="2"/>
              <a:buChar char="v"/>
            </a:pPr>
            <a:r>
              <a:rPr lang="en-US" dirty="0">
                <a:latin typeface="Georgia" panose="02040502050405020303" pitchFamily="18" charset="0"/>
              </a:rPr>
              <a:t>Amendments to these rules may be made by popular vote of a quorum </a:t>
            </a:r>
          </a:p>
          <a:p>
            <a:pPr marL="285750" lvl="0" indent="-285750" algn="just">
              <a:buFont typeface="Wingdings" panose="05000000000000000000" pitchFamily="2" charset="2"/>
              <a:buChar char="v"/>
            </a:pPr>
            <a:r>
              <a:rPr lang="en-US" dirty="0">
                <a:latin typeface="Georgia" panose="02040502050405020303" pitchFamily="18" charset="0"/>
              </a:rPr>
              <a:t>All members are to take and sign a vow to the “</a:t>
            </a:r>
            <a:r>
              <a:rPr lang="en-US" i="1" dirty="0">
                <a:latin typeface="Georgia" panose="02040502050405020303" pitchFamily="18" charset="0"/>
              </a:rPr>
              <a:t>Governor of the Universe</a:t>
            </a:r>
            <a:r>
              <a:rPr lang="en-US" dirty="0">
                <a:latin typeface="Georgia" panose="02040502050405020303" pitchFamily="18" charset="0"/>
              </a:rPr>
              <a:t>.”</a:t>
            </a:r>
          </a:p>
          <a:p>
            <a:pPr marL="285750" lvl="0" indent="-285750" algn="just">
              <a:buFont typeface="Wingdings" panose="05000000000000000000" pitchFamily="2" charset="2"/>
              <a:buChar char="v"/>
            </a:pPr>
            <a:r>
              <a:rPr lang="en-US" dirty="0">
                <a:latin typeface="Georgia" panose="02040502050405020303" pitchFamily="18" charset="0"/>
              </a:rPr>
              <a:t>The County Chairman, or any chairman, performs the role of ambassador and is expected to do the will of the full committee. </a:t>
            </a:r>
          </a:p>
          <a:p>
            <a:pPr marL="285750" lvl="0" indent="-285750" algn="just">
              <a:buFont typeface="Wingdings" panose="05000000000000000000" pitchFamily="2" charset="2"/>
              <a:buChar char="v"/>
            </a:pPr>
            <a:r>
              <a:rPr lang="en-US" dirty="0">
                <a:latin typeface="Georgia" panose="02040502050405020303" pitchFamily="18" charset="0"/>
              </a:rPr>
              <a:t>Minutes will be taken and kept by the Secretary and the secretary shall take roll call at every meeting.</a:t>
            </a:r>
          </a:p>
          <a:p>
            <a:pPr marL="285750" lvl="0" indent="-285750" algn="just">
              <a:buFont typeface="Wingdings" panose="05000000000000000000" pitchFamily="2" charset="2"/>
              <a:buChar char="v"/>
            </a:pPr>
            <a:r>
              <a:rPr lang="en-US" dirty="0">
                <a:latin typeface="Georgia" panose="02040502050405020303" pitchFamily="18" charset="0"/>
              </a:rPr>
              <a:t>Secretary may electronically record for the purpose of writing accurate minutes.</a:t>
            </a:r>
          </a:p>
          <a:p>
            <a:pPr marL="285750" indent="-285750" algn="just">
              <a:buFont typeface="Wingdings" panose="05000000000000000000" pitchFamily="2" charset="2"/>
              <a:buChar char="v"/>
            </a:pPr>
            <a:r>
              <a:rPr lang="en-US" dirty="0">
                <a:latin typeface="Georgia" panose="02040502050405020303" pitchFamily="18" charset="0"/>
              </a:rPr>
              <a:t>The secretary is to maintain all records. </a:t>
            </a:r>
          </a:p>
        </p:txBody>
      </p:sp>
      <p:pic>
        <p:nvPicPr>
          <p:cNvPr id="2" name="Audio 1">
            <a:hlinkClick r:id="" action="ppaction://media"/>
            <a:extLst>
              <a:ext uri="{FF2B5EF4-FFF2-40B4-BE49-F238E27FC236}">
                <a16:creationId xmlns:a16="http://schemas.microsoft.com/office/drawing/2014/main" id="{F7A14D01-AEF5-B805-DF3C-42EE313AF0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64694491"/>
      </p:ext>
    </p:extLst>
  </p:cSld>
  <p:clrMapOvr>
    <a:masterClrMapping/>
  </p:clrMapOvr>
  <mc:AlternateContent xmlns:mc="http://schemas.openxmlformats.org/markup-compatibility/2006" xmlns:p14="http://schemas.microsoft.com/office/powerpoint/2010/main">
    <mc:Choice Requires="p14">
      <p:transition spd="slow" p14:dur="2000" advTm="126921"/>
    </mc:Choice>
    <mc:Fallback xmlns="">
      <p:transition spd="slow" advTm="126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500" fill="hold"/>
                                        <p:tgtEl>
                                          <p:spTgt spid="6"/>
                                        </p:tgtEl>
                                        <p:attrNameLst>
                                          <p:attrName>ppt_w</p:attrName>
                                        </p:attrNameLst>
                                      </p:cBhvr>
                                      <p:tavLst>
                                        <p:tav tm="0">
                                          <p:val>
                                            <p:fltVal val="0"/>
                                          </p:val>
                                        </p:tav>
                                        <p:tav tm="100000">
                                          <p:val>
                                            <p:strVal val="#ppt_w"/>
                                          </p:val>
                                        </p:tav>
                                      </p:tavLst>
                                    </p:anim>
                                    <p:anim calcmode="lin" valueType="num">
                                      <p:cBhvr>
                                        <p:cTn id="11" dur="1500" fill="hold"/>
                                        <p:tgtEl>
                                          <p:spTgt spid="6"/>
                                        </p:tgtEl>
                                        <p:attrNameLst>
                                          <p:attrName>ppt_h</p:attrName>
                                        </p:attrNameLst>
                                      </p:cBhvr>
                                      <p:tavLst>
                                        <p:tav tm="0">
                                          <p:val>
                                            <p:fltVal val="0"/>
                                          </p:val>
                                        </p:tav>
                                        <p:tav tm="100000">
                                          <p:val>
                                            <p:strVal val="#ppt_h"/>
                                          </p:val>
                                        </p:tav>
                                      </p:tavLst>
                                    </p:anim>
                                    <p:animEffect transition="in" filter="fade">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6A60F0-57F2-1125-A229-565784058A65}"/>
              </a:ext>
            </a:extLst>
          </p:cNvPr>
          <p:cNvSpPr txBox="1"/>
          <p:nvPr/>
        </p:nvSpPr>
        <p:spPr>
          <a:xfrm>
            <a:off x="417249" y="708207"/>
            <a:ext cx="11283519" cy="5355312"/>
          </a:xfrm>
          <a:prstGeom prst="rect">
            <a:avLst/>
          </a:prstGeom>
          <a:noFill/>
        </p:spPr>
        <p:txBody>
          <a:bodyPr wrap="square" rtlCol="0">
            <a:spAutoFit/>
          </a:bodyPr>
          <a:lstStyle/>
          <a:p>
            <a:pPr marL="285750" lvl="0" indent="-285750" algn="just">
              <a:buFont typeface="Wingdings" panose="05000000000000000000" pitchFamily="2" charset="2"/>
              <a:buChar char="v"/>
            </a:pPr>
            <a:r>
              <a:rPr lang="en-US" dirty="0">
                <a:latin typeface="Georgia" panose="02040502050405020303" pitchFamily="18" charset="0"/>
              </a:rPr>
              <a:t>The Secretary shall read the minutes of the previous meeting at the next meeting whereas all corrections or additions may be made and a consensus of accuracy is met, after which it shall be signed by the secretary and the chairman and filed.</a:t>
            </a:r>
          </a:p>
          <a:p>
            <a:pPr marL="285750" lvl="0" indent="-285750" algn="just">
              <a:buFont typeface="Wingdings" panose="05000000000000000000" pitchFamily="2" charset="2"/>
              <a:buChar char="v"/>
            </a:pPr>
            <a:r>
              <a:rPr lang="en-US" dirty="0">
                <a:latin typeface="Georgia" panose="02040502050405020303" pitchFamily="18" charset="0"/>
              </a:rPr>
              <a:t>The Treasurer shall report an accounting of monies at every meeting to be recorded in the minutes and shall disperse funds as per the General Committees direction.</a:t>
            </a:r>
          </a:p>
          <a:p>
            <a:pPr marL="285750" lvl="0" indent="-285750" algn="just">
              <a:buFont typeface="Wingdings" panose="05000000000000000000" pitchFamily="2" charset="2"/>
              <a:buChar char="v"/>
            </a:pPr>
            <a:r>
              <a:rPr lang="en-US" dirty="0">
                <a:latin typeface="Georgia" panose="02040502050405020303" pitchFamily="18" charset="0"/>
              </a:rPr>
              <a:t>No committee shall permit proxy votes under any circumstances. </a:t>
            </a:r>
          </a:p>
          <a:p>
            <a:pPr marL="285750" lvl="0" indent="-285750" algn="just">
              <a:buFont typeface="Wingdings" panose="05000000000000000000" pitchFamily="2" charset="2"/>
              <a:buChar char="v"/>
            </a:pPr>
            <a:r>
              <a:rPr lang="en-US" dirty="0">
                <a:latin typeface="Georgia" panose="02040502050405020303" pitchFamily="18" charset="0"/>
              </a:rPr>
              <a:t>All votes shall be in public by the showing of hands or by roll call from the attendance sheet, at the request of any member. </a:t>
            </a:r>
          </a:p>
          <a:p>
            <a:pPr marL="285750" lvl="0" indent="-285750" algn="just">
              <a:buFont typeface="Wingdings" panose="05000000000000000000" pitchFamily="2" charset="2"/>
              <a:buChar char="v"/>
            </a:pPr>
            <a:r>
              <a:rPr lang="en-US" dirty="0">
                <a:latin typeface="Georgia" panose="02040502050405020303" pitchFamily="18" charset="0"/>
              </a:rPr>
              <a:t>Any officer may be removed at any time by a majority vote of the committee (quorum). All officers are elected by majority vote of the committee (quorum). </a:t>
            </a:r>
          </a:p>
          <a:p>
            <a:pPr marL="285750" lvl="0" indent="-285750" algn="just">
              <a:buFont typeface="Wingdings" panose="05000000000000000000" pitchFamily="2" charset="2"/>
              <a:buChar char="v"/>
            </a:pPr>
            <a:r>
              <a:rPr lang="en-US" dirty="0">
                <a:latin typeface="Georgia" panose="02040502050405020303" pitchFamily="18" charset="0"/>
              </a:rPr>
              <a:t>All committeemen are equal, and no titled position, such as chairman, vice chairman, secretary, treasure, etc., shall have any special privilege or authority above another. </a:t>
            </a:r>
          </a:p>
          <a:p>
            <a:pPr marL="285750" lvl="0" indent="-285750" algn="just">
              <a:buFont typeface="Wingdings" panose="05000000000000000000" pitchFamily="2" charset="2"/>
              <a:buChar char="v"/>
            </a:pPr>
            <a:r>
              <a:rPr lang="en-US" dirty="0">
                <a:latin typeface="Georgia" panose="02040502050405020303" pitchFamily="18" charset="0"/>
              </a:rPr>
              <a:t>Committeemen have only one platform, that every committeeman has a duty to spread both publicly and privately, “The Constitution!” </a:t>
            </a:r>
          </a:p>
          <a:p>
            <a:pPr marL="285750" lvl="0" indent="-285750" algn="just">
              <a:buFont typeface="Wingdings" panose="05000000000000000000" pitchFamily="2" charset="2"/>
              <a:buChar char="v"/>
            </a:pPr>
            <a:r>
              <a:rPr lang="en-US" dirty="0">
                <a:latin typeface="Georgia" panose="02040502050405020303" pitchFamily="18" charset="0"/>
              </a:rPr>
              <a:t>Committeemen are clearly involved in the political process and in public are to maintain a constitutional posture and not a partisan one, we are not an association or corporation, we are the People. </a:t>
            </a:r>
          </a:p>
          <a:p>
            <a:pPr marL="285750" lvl="0" indent="-285750" algn="just">
              <a:buFont typeface="Wingdings" panose="05000000000000000000" pitchFamily="2" charset="2"/>
              <a:buChar char="v"/>
            </a:pPr>
            <a:r>
              <a:rPr lang="en-US" dirty="0">
                <a:latin typeface="Georgia" panose="02040502050405020303" pitchFamily="18" charset="0"/>
              </a:rPr>
              <a:t>Committeemen are not to engage in any public partisan politics at any time.</a:t>
            </a:r>
          </a:p>
          <a:p>
            <a:pPr marL="285750" lvl="0" indent="-285750" algn="just">
              <a:buFont typeface="Wingdings" panose="05000000000000000000" pitchFamily="2" charset="2"/>
              <a:buChar char="v"/>
            </a:pPr>
            <a:r>
              <a:rPr lang="en-US" dirty="0">
                <a:latin typeface="Georgia" panose="02040502050405020303" pitchFamily="18" charset="0"/>
              </a:rPr>
              <a:t>All committeemen must sign a Vow before a notary and file it with the Secretary. A Vow can be found at </a:t>
            </a:r>
            <a:r>
              <a:rPr lang="en-US" u="sng" dirty="0">
                <a:latin typeface="Georgia" panose="02040502050405020303" pitchFamily="18" charset="0"/>
                <a:hlinkClick r:id="rId4"/>
              </a:rPr>
              <a:t>www.nationallibertyalliance.org/handbooks</a:t>
            </a:r>
            <a:r>
              <a:rPr lang="en-US" dirty="0">
                <a:latin typeface="Georgia" panose="02040502050405020303" pitchFamily="18" charset="0"/>
              </a:rPr>
              <a:t>.</a:t>
            </a:r>
          </a:p>
        </p:txBody>
      </p:sp>
      <p:pic>
        <p:nvPicPr>
          <p:cNvPr id="3" name="Audio 2">
            <a:hlinkClick r:id="" action="ppaction://media"/>
            <a:extLst>
              <a:ext uri="{FF2B5EF4-FFF2-40B4-BE49-F238E27FC236}">
                <a16:creationId xmlns:a16="http://schemas.microsoft.com/office/drawing/2014/main" id="{A7BF39AA-D6FC-F95E-A903-D2C4E39A76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27175325"/>
      </p:ext>
    </p:extLst>
  </p:cSld>
  <p:clrMapOvr>
    <a:masterClrMapping/>
  </p:clrMapOvr>
  <mc:AlternateContent xmlns:mc="http://schemas.openxmlformats.org/markup-compatibility/2006" xmlns:p14="http://schemas.microsoft.com/office/powerpoint/2010/main">
    <mc:Choice Requires="p14">
      <p:transition spd="slow" p14:dur="2000" advTm="117039"/>
    </mc:Choice>
    <mc:Fallback xmlns="">
      <p:transition spd="slow" advTm="117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500" fill="hold"/>
                                        <p:tgtEl>
                                          <p:spTgt spid="6"/>
                                        </p:tgtEl>
                                        <p:attrNameLst>
                                          <p:attrName>ppt_w</p:attrName>
                                        </p:attrNameLst>
                                      </p:cBhvr>
                                      <p:tavLst>
                                        <p:tav tm="0">
                                          <p:val>
                                            <p:fltVal val="0"/>
                                          </p:val>
                                        </p:tav>
                                        <p:tav tm="100000">
                                          <p:val>
                                            <p:strVal val="#ppt_w"/>
                                          </p:val>
                                        </p:tav>
                                      </p:tavLst>
                                    </p:anim>
                                    <p:anim calcmode="lin" valueType="num">
                                      <p:cBhvr>
                                        <p:cTn id="11" dur="1500" fill="hold"/>
                                        <p:tgtEl>
                                          <p:spTgt spid="6"/>
                                        </p:tgtEl>
                                        <p:attrNameLst>
                                          <p:attrName>ppt_h</p:attrName>
                                        </p:attrNameLst>
                                      </p:cBhvr>
                                      <p:tavLst>
                                        <p:tav tm="0">
                                          <p:val>
                                            <p:fltVal val="0"/>
                                          </p:val>
                                        </p:tav>
                                        <p:tav tm="100000">
                                          <p:val>
                                            <p:strVal val="#ppt_h"/>
                                          </p:val>
                                        </p:tav>
                                      </p:tavLst>
                                    </p:anim>
                                    <p:animEffect transition="in" filter="fade">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6A60F0-57F2-1125-A229-565784058A65}"/>
              </a:ext>
            </a:extLst>
          </p:cNvPr>
          <p:cNvSpPr txBox="1"/>
          <p:nvPr/>
        </p:nvSpPr>
        <p:spPr>
          <a:xfrm>
            <a:off x="417249" y="544574"/>
            <a:ext cx="11283519" cy="5909310"/>
          </a:xfrm>
          <a:prstGeom prst="rect">
            <a:avLst/>
          </a:prstGeom>
          <a:noFill/>
        </p:spPr>
        <p:txBody>
          <a:bodyPr wrap="square" rtlCol="0">
            <a:spAutoFit/>
          </a:bodyPr>
          <a:lstStyle/>
          <a:p>
            <a:pPr marL="285750" lvl="0" indent="-285750" algn="just">
              <a:buFont typeface="Wingdings" panose="05000000000000000000" pitchFamily="2" charset="2"/>
              <a:buChar char="v"/>
            </a:pPr>
            <a:r>
              <a:rPr lang="en-US" dirty="0">
                <a:latin typeface="Georgia" panose="02040502050405020303" pitchFamily="18" charset="0"/>
              </a:rPr>
              <a:t>All committeemen are responsible to become educated by taking the following courses at </a:t>
            </a:r>
            <a:r>
              <a:rPr lang="en-US" u="sng" dirty="0">
                <a:latin typeface="Georgia" panose="02040502050405020303" pitchFamily="18" charset="0"/>
                <a:hlinkClick r:id="rId4"/>
              </a:rPr>
              <a:t>www.NationalLibertyAlliance.org/start-here</a:t>
            </a:r>
            <a:r>
              <a:rPr lang="en-US" dirty="0">
                <a:latin typeface="Georgia" panose="02040502050405020303" pitchFamily="18" charset="0"/>
              </a:rPr>
              <a:t> (1) Foundation Study, (2) Introduction to the Constitution, (3) Civics Course, (4) Government by Consent Course and (5) Militia Course. Further education is available and encouraged.</a:t>
            </a:r>
          </a:p>
          <a:p>
            <a:pPr marL="285750" lvl="0" indent="-285750" algn="just">
              <a:buFont typeface="Wingdings" panose="05000000000000000000" pitchFamily="2" charset="2"/>
              <a:buChar char="v"/>
            </a:pPr>
            <a:r>
              <a:rPr lang="en-US" dirty="0">
                <a:latin typeface="Georgia" panose="02040502050405020303" pitchFamily="18" charset="0"/>
              </a:rPr>
              <a:t>The committeeman’s primary duties are to (1) Fill vacancies; (2) watch for unconstitutional legislation; (3) recall disobedient servants; (4) preside over the elections and document the counting of the vote; (5) assist people in their election districts with problems with bureaucrats and elected officials; (6) educate and inform the community.</a:t>
            </a:r>
          </a:p>
          <a:p>
            <a:pPr marL="285750" indent="-285750" algn="just">
              <a:buFont typeface="Wingdings" panose="05000000000000000000" pitchFamily="2" charset="2"/>
              <a:buChar char="v"/>
            </a:pPr>
            <a:r>
              <a:rPr lang="en-US" dirty="0">
                <a:latin typeface="Georgia" panose="02040502050405020303" pitchFamily="18" charset="0"/>
              </a:rPr>
              <a:t>It is imperative that we have a Sheriff that is willing to know the Law and his responsibilities to the People. If the County Sheriff fails to respond to learn and do his duties, we must recall him and run a special election to elect a Sheriff who will honor their oath.</a:t>
            </a:r>
          </a:p>
          <a:p>
            <a:pPr marL="285750" lvl="0" indent="-285750" algn="just">
              <a:buFont typeface="Wingdings" panose="05000000000000000000" pitchFamily="2" charset="2"/>
              <a:buChar char="v"/>
            </a:pPr>
            <a:r>
              <a:rPr lang="en-US" dirty="0">
                <a:latin typeface="Georgia" panose="02040502050405020303" pitchFamily="18" charset="0"/>
              </a:rPr>
              <a:t>All political candidates including the Sheriff are required to take the Court Access and the Common Law Course found at </a:t>
            </a:r>
            <a:r>
              <a:rPr lang="en-US" u="sng" dirty="0">
                <a:latin typeface="Georgia" panose="02040502050405020303" pitchFamily="18" charset="0"/>
                <a:hlinkClick r:id="rId5"/>
              </a:rPr>
              <a:t>www.nationallibertyalliance.org/court-access-common-law-course</a:t>
            </a:r>
            <a:r>
              <a:rPr lang="en-US" dirty="0">
                <a:latin typeface="Georgia" panose="02040502050405020303" pitchFamily="18" charset="0"/>
              </a:rPr>
              <a:t> in order to be an acceptable candidate worthy of our support. It is imperative that all candidates know the Constitution, Common Law, and understand Due Process, without which they would be unqualified to represent us. A certificate of completion will be issued to those who have completed the course. This course is free for Sheriffs and their deputies and it is up to the Committeemen to require it in order to put them on the ballot. All political candidates are to understand that should they error by any action while in office including how they might vote on issues and thereby violate their oath the Chairman of the Political Sub-committee will notify them of their Constitutional error and they shall correct themselves. Failure to comply will result in a recall.</a:t>
            </a:r>
          </a:p>
        </p:txBody>
      </p:sp>
      <p:pic>
        <p:nvPicPr>
          <p:cNvPr id="4" name="Audio 3">
            <a:hlinkClick r:id="" action="ppaction://media"/>
            <a:extLst>
              <a:ext uri="{FF2B5EF4-FFF2-40B4-BE49-F238E27FC236}">
                <a16:creationId xmlns:a16="http://schemas.microsoft.com/office/drawing/2014/main" id="{473125AB-97C0-27B0-1AE4-3D2CA377B9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99707788"/>
      </p:ext>
    </p:extLst>
  </p:cSld>
  <p:clrMapOvr>
    <a:masterClrMapping/>
  </p:clrMapOvr>
  <mc:AlternateContent xmlns:mc="http://schemas.openxmlformats.org/markup-compatibility/2006" xmlns:p14="http://schemas.microsoft.com/office/powerpoint/2010/main">
    <mc:Choice Requires="p14">
      <p:transition spd="slow" p14:dur="2000" advTm="146976"/>
    </mc:Choice>
    <mc:Fallback xmlns="">
      <p:transition spd="slow" advTm="146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500" fill="hold"/>
                                        <p:tgtEl>
                                          <p:spTgt spid="6"/>
                                        </p:tgtEl>
                                        <p:attrNameLst>
                                          <p:attrName>ppt_w</p:attrName>
                                        </p:attrNameLst>
                                      </p:cBhvr>
                                      <p:tavLst>
                                        <p:tav tm="0">
                                          <p:val>
                                            <p:fltVal val="0"/>
                                          </p:val>
                                        </p:tav>
                                        <p:tav tm="100000">
                                          <p:val>
                                            <p:strVal val="#ppt_w"/>
                                          </p:val>
                                        </p:tav>
                                      </p:tavLst>
                                    </p:anim>
                                    <p:anim calcmode="lin" valueType="num">
                                      <p:cBhvr>
                                        <p:cTn id="11" dur="1500" fill="hold"/>
                                        <p:tgtEl>
                                          <p:spTgt spid="6"/>
                                        </p:tgtEl>
                                        <p:attrNameLst>
                                          <p:attrName>ppt_h</p:attrName>
                                        </p:attrNameLst>
                                      </p:cBhvr>
                                      <p:tavLst>
                                        <p:tav tm="0">
                                          <p:val>
                                            <p:fltVal val="0"/>
                                          </p:val>
                                        </p:tav>
                                        <p:tav tm="100000">
                                          <p:val>
                                            <p:strVal val="#ppt_h"/>
                                          </p:val>
                                        </p:tav>
                                      </p:tavLst>
                                    </p:anim>
                                    <p:anim calcmode="lin" valueType="num">
                                      <p:cBhvr>
                                        <p:cTn id="12" dur="1500" fill="hold"/>
                                        <p:tgtEl>
                                          <p:spTgt spid="6"/>
                                        </p:tgtEl>
                                        <p:attrNameLst>
                                          <p:attrName>style.rotation</p:attrName>
                                        </p:attrNameLst>
                                      </p:cBhvr>
                                      <p:tavLst>
                                        <p:tav tm="0">
                                          <p:val>
                                            <p:fltVal val="90"/>
                                          </p:val>
                                        </p:tav>
                                        <p:tav tm="100000">
                                          <p:val>
                                            <p:fltVal val="0"/>
                                          </p:val>
                                        </p:tav>
                                      </p:tavLst>
                                    </p:anim>
                                    <p:animEffect transition="in" filter="fade">
                                      <p:cBhvr>
                                        <p:cTn id="13"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6A60F0-57F2-1125-A229-565784058A65}"/>
              </a:ext>
            </a:extLst>
          </p:cNvPr>
          <p:cNvSpPr txBox="1"/>
          <p:nvPr/>
        </p:nvSpPr>
        <p:spPr>
          <a:xfrm>
            <a:off x="417249" y="916479"/>
            <a:ext cx="11283519" cy="5078313"/>
          </a:xfrm>
          <a:prstGeom prst="rect">
            <a:avLst/>
          </a:prstGeom>
          <a:noFill/>
        </p:spPr>
        <p:txBody>
          <a:bodyPr wrap="square" rtlCol="0">
            <a:spAutoFit/>
          </a:bodyPr>
          <a:lstStyle/>
          <a:p>
            <a:pPr marL="285750" lvl="0" indent="-285750" algn="just">
              <a:buFont typeface="Wingdings" panose="05000000000000000000" pitchFamily="2" charset="2"/>
              <a:buChar char="v"/>
            </a:pPr>
            <a:r>
              <a:rPr lang="en-US" dirty="0">
                <a:latin typeface="Georgia" panose="02040502050405020303" pitchFamily="18" charset="0"/>
              </a:rPr>
              <a:t>It is incumbent upon the “</a:t>
            </a:r>
            <a:r>
              <a:rPr lang="en-US" i="1" dirty="0">
                <a:latin typeface="Georgia" panose="02040502050405020303" pitchFamily="18" charset="0"/>
              </a:rPr>
              <a:t>County Committee of Safety</a:t>
            </a:r>
            <a:r>
              <a:rPr lang="en-US" dirty="0">
                <a:latin typeface="Georgia" panose="02040502050405020303" pitchFamily="18" charset="0"/>
              </a:rPr>
              <a:t>” to respond to the people’s complaints against elected officials or bureaucrats that are in violation of the rights of the people. If the complaint is valid and cannot be remedied, it should be brought to the attention of the Jury Administrators for remedy.</a:t>
            </a:r>
          </a:p>
          <a:p>
            <a:pPr marL="285750" lvl="0" indent="-285750" algn="just">
              <a:buFont typeface="Wingdings" panose="05000000000000000000" pitchFamily="2" charset="2"/>
              <a:buChar char="v"/>
            </a:pPr>
            <a:r>
              <a:rPr lang="en-US" dirty="0">
                <a:latin typeface="Georgia" panose="02040502050405020303" pitchFamily="18" charset="0"/>
              </a:rPr>
              <a:t>Committeemen are to competently fill vacancies with constitutionally minded candidates. </a:t>
            </a:r>
          </a:p>
          <a:p>
            <a:pPr marL="285750" lvl="0" indent="-285750" algn="just">
              <a:buFont typeface="Wingdings" panose="05000000000000000000" pitchFamily="2" charset="2"/>
              <a:buChar char="v"/>
            </a:pPr>
            <a:r>
              <a:rPr lang="en-US" dirty="0">
                <a:latin typeface="Georgia" panose="02040502050405020303" pitchFamily="18" charset="0"/>
              </a:rPr>
              <a:t>We are electing these candidates to act within their constitutional authority and not to debate rights restrictions or support special interest groups. </a:t>
            </a:r>
          </a:p>
          <a:p>
            <a:pPr marL="285750" lvl="0" indent="-285750" algn="just">
              <a:buFont typeface="Wingdings" panose="05000000000000000000" pitchFamily="2" charset="2"/>
              <a:buChar char="v"/>
            </a:pPr>
            <a:r>
              <a:rPr lang="en-US" dirty="0">
                <a:latin typeface="Georgia" panose="02040502050405020303" pitchFamily="18" charset="0"/>
              </a:rPr>
              <a:t>During the primary elections all committeemen shall participate in the walking of designating petitions within their respective election districts.</a:t>
            </a:r>
          </a:p>
          <a:p>
            <a:pPr marL="285750" lvl="0" indent="-285750" algn="just">
              <a:buFont typeface="Wingdings" panose="05000000000000000000" pitchFamily="2" charset="2"/>
              <a:buChar char="v"/>
            </a:pPr>
            <a:r>
              <a:rPr lang="en-US" dirty="0">
                <a:latin typeface="Georgia" panose="02040502050405020303" pitchFamily="18" charset="0"/>
              </a:rPr>
              <a:t>When any County or Political Sub Committee proposes a recall, all committees affected within that election district are to hear and consider the reasons for recall, and decide if they agree to participate in the petition drive for recall. A majority is not need to execute a recall.</a:t>
            </a:r>
          </a:p>
          <a:p>
            <a:pPr marL="285750" lvl="0" indent="-285750" algn="just">
              <a:buFont typeface="Wingdings" panose="05000000000000000000" pitchFamily="2" charset="2"/>
              <a:buChar char="v"/>
            </a:pPr>
            <a:r>
              <a:rPr lang="en-US" dirty="0">
                <a:latin typeface="Georgia" panose="02040502050405020303" pitchFamily="18" charset="0"/>
              </a:rPr>
              <a:t>The committeemen must act with the highest integrity and expect the same by the elected officials and only then will we have an honest governing body in Washington D. C. and our state capitols. </a:t>
            </a:r>
          </a:p>
          <a:p>
            <a:pPr marL="285750" lvl="0" indent="-285750" algn="just">
              <a:buFont typeface="Wingdings" panose="05000000000000000000" pitchFamily="2" charset="2"/>
              <a:buChar char="v"/>
            </a:pPr>
            <a:r>
              <a:rPr lang="en-US" dirty="0">
                <a:latin typeface="Georgia" panose="02040502050405020303" pitchFamily="18" charset="0"/>
              </a:rPr>
              <a:t>Each General Committee shall organize a campaign to educate all the county residents of the “</a:t>
            </a:r>
            <a:r>
              <a:rPr lang="en-US" i="1" dirty="0">
                <a:latin typeface="Georgia" panose="02040502050405020303" pitchFamily="18" charset="0"/>
              </a:rPr>
              <a:t>County CCOS Committeeman</a:t>
            </a:r>
            <a:r>
              <a:rPr lang="en-US" dirty="0">
                <a:latin typeface="Georgia" panose="02040502050405020303" pitchFamily="18" charset="0"/>
              </a:rPr>
              <a:t>” process, the constitution, common law and its importance to the Republic.</a:t>
            </a:r>
          </a:p>
          <a:p>
            <a:pPr marL="285750" lvl="0" indent="-285750" algn="just">
              <a:buFont typeface="Wingdings" panose="05000000000000000000" pitchFamily="2" charset="2"/>
              <a:buChar char="v"/>
            </a:pPr>
            <a:r>
              <a:rPr lang="en-US" dirty="0">
                <a:latin typeface="Georgia" panose="02040502050405020303" pitchFamily="18" charset="0"/>
              </a:rPr>
              <a:t>Every poling site should be manned by at least one committeeman during the election. Arrangements should be made between all the committeemen at the last meeting before the election within the ward or town.</a:t>
            </a:r>
          </a:p>
        </p:txBody>
      </p:sp>
      <p:pic>
        <p:nvPicPr>
          <p:cNvPr id="7" name="Audio 6">
            <a:hlinkClick r:id="" action="ppaction://media"/>
            <a:extLst>
              <a:ext uri="{FF2B5EF4-FFF2-40B4-BE49-F238E27FC236}">
                <a16:creationId xmlns:a16="http://schemas.microsoft.com/office/drawing/2014/main" id="{EDB6D494-20F9-45D9-40E4-FE5348BD3B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85504252"/>
      </p:ext>
    </p:extLst>
  </p:cSld>
  <p:clrMapOvr>
    <a:masterClrMapping/>
  </p:clrMapOvr>
  <mc:AlternateContent xmlns:mc="http://schemas.openxmlformats.org/markup-compatibility/2006" xmlns:p14="http://schemas.microsoft.com/office/powerpoint/2010/main">
    <mc:Choice Requires="p14">
      <p:transition spd="slow" p14:dur="2000" advTm="105216"/>
    </mc:Choice>
    <mc:Fallback xmlns="">
      <p:transition spd="slow" advTm="105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500" fill="hold"/>
                                        <p:tgtEl>
                                          <p:spTgt spid="6"/>
                                        </p:tgtEl>
                                        <p:attrNameLst>
                                          <p:attrName>ppt_w</p:attrName>
                                        </p:attrNameLst>
                                      </p:cBhvr>
                                      <p:tavLst>
                                        <p:tav tm="0">
                                          <p:val>
                                            <p:fltVal val="0"/>
                                          </p:val>
                                        </p:tav>
                                        <p:tav tm="100000">
                                          <p:val>
                                            <p:strVal val="#ppt_w"/>
                                          </p:val>
                                        </p:tav>
                                      </p:tavLst>
                                    </p:anim>
                                    <p:anim calcmode="lin" valueType="num">
                                      <p:cBhvr>
                                        <p:cTn id="11" dur="1500" fill="hold"/>
                                        <p:tgtEl>
                                          <p:spTgt spid="6"/>
                                        </p:tgtEl>
                                        <p:attrNameLst>
                                          <p:attrName>ppt_h</p:attrName>
                                        </p:attrNameLst>
                                      </p:cBhvr>
                                      <p:tavLst>
                                        <p:tav tm="0">
                                          <p:val>
                                            <p:fltVal val="0"/>
                                          </p:val>
                                        </p:tav>
                                        <p:tav tm="100000">
                                          <p:val>
                                            <p:strVal val="#ppt_h"/>
                                          </p:val>
                                        </p:tav>
                                      </p:tavLst>
                                    </p:anim>
                                    <p:animEffect transition="in" filter="fade">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6A60F0-57F2-1125-A229-565784058A65}"/>
              </a:ext>
            </a:extLst>
          </p:cNvPr>
          <p:cNvSpPr txBox="1"/>
          <p:nvPr/>
        </p:nvSpPr>
        <p:spPr>
          <a:xfrm>
            <a:off x="417249" y="766254"/>
            <a:ext cx="11283519" cy="5355312"/>
          </a:xfrm>
          <a:prstGeom prst="rect">
            <a:avLst/>
          </a:prstGeom>
          <a:noFill/>
        </p:spPr>
        <p:txBody>
          <a:bodyPr wrap="square" rtlCol="0">
            <a:spAutoFit/>
          </a:bodyPr>
          <a:lstStyle/>
          <a:p>
            <a:pPr marL="285750" indent="-285750" algn="just">
              <a:buFont typeface="Wingdings" panose="05000000000000000000" pitchFamily="2" charset="2"/>
              <a:buChar char="v"/>
            </a:pPr>
            <a:r>
              <a:rPr lang="en-US" dirty="0">
                <a:latin typeface="Georgia" panose="02040502050405020303" pitchFamily="18" charset="0"/>
              </a:rPr>
              <a:t>The “</a:t>
            </a:r>
            <a:r>
              <a:rPr lang="en-US" i="1" dirty="0">
                <a:latin typeface="Georgia" panose="02040502050405020303" pitchFamily="18" charset="0"/>
              </a:rPr>
              <a:t>County Committee of Safety</a:t>
            </a:r>
            <a:r>
              <a:rPr lang="en-US" dirty="0">
                <a:latin typeface="Georgia" panose="02040502050405020303" pitchFamily="18" charset="0"/>
              </a:rPr>
              <a:t>” has a duty to be active in an ongoing effort to educate and encourage participation by the people within their county. And to visit local schools, elementary through college, to present and encourage participation in the “</a:t>
            </a:r>
            <a:r>
              <a:rPr lang="en-US" i="1" dirty="0">
                <a:latin typeface="Georgia" panose="02040502050405020303" pitchFamily="18" charset="0"/>
              </a:rPr>
              <a:t>County Committee of Safety</a:t>
            </a:r>
            <a:r>
              <a:rPr lang="en-US" dirty="0">
                <a:latin typeface="Georgia" panose="02040502050405020303" pitchFamily="18" charset="0"/>
              </a:rPr>
              <a:t>” process.</a:t>
            </a:r>
          </a:p>
          <a:p>
            <a:pPr marL="285750" lvl="0" indent="-285750" algn="just">
              <a:buFont typeface="Wingdings" panose="05000000000000000000" pitchFamily="2" charset="2"/>
              <a:buChar char="v"/>
            </a:pPr>
            <a:r>
              <a:rPr lang="en-US" dirty="0">
                <a:latin typeface="Georgia" panose="02040502050405020303" pitchFamily="18" charset="0"/>
              </a:rPr>
              <a:t>Ballot counting – It is the responsibility of the “</a:t>
            </a:r>
            <a:r>
              <a:rPr lang="en-US" i="1" dirty="0">
                <a:latin typeface="Georgia" panose="02040502050405020303" pitchFamily="18" charset="0"/>
              </a:rPr>
              <a:t>County Committee of Safety Members</a:t>
            </a:r>
            <a:r>
              <a:rPr lang="en-US" dirty="0">
                <a:latin typeface="Georgia" panose="02040502050405020303" pitchFamily="18" charset="0"/>
              </a:rPr>
              <a:t>” to preside over We the Peoples elections. There should be at least 1 committeeman at each polling location to watch the vote. At the closing of the poles the committeemen are to observe the inspectors and clerks counting of the votes. </a:t>
            </a:r>
          </a:p>
          <a:p>
            <a:pPr marL="285750" lvl="0" indent="-285750" algn="just">
              <a:buFont typeface="Wingdings" panose="05000000000000000000" pitchFamily="2" charset="2"/>
              <a:buChar char="v"/>
            </a:pPr>
            <a:r>
              <a:rPr lang="en-US" dirty="0">
                <a:latin typeface="Georgia" panose="02040502050405020303" pitchFamily="18" charset="0"/>
              </a:rPr>
              <a:t>A committee may impose term limits upon any candidate that has served 8 years in an elected position by simply not supporting them with the carrying of their designating petitions. </a:t>
            </a:r>
          </a:p>
          <a:p>
            <a:pPr marL="285750" lvl="0" indent="-285750" algn="just">
              <a:buFont typeface="Wingdings" panose="05000000000000000000" pitchFamily="2" charset="2"/>
              <a:buChar char="v"/>
            </a:pPr>
            <a:r>
              <a:rPr lang="en-US" dirty="0">
                <a:latin typeface="Georgia" panose="02040502050405020303" pitchFamily="18" charset="0"/>
              </a:rPr>
              <a:t>A committeeman may refuse to carry a petition for a candidate that (s)he may have a conscientious objection for so doing. And therefore, if enough committeemen object to the carrying of a petition for any particular candidate, and there are not enough committeemen to secure the necessary signatures, then we must accept that the people have spoken.</a:t>
            </a:r>
          </a:p>
          <a:p>
            <a:pPr marL="285750" lvl="0" indent="-285750" algn="just">
              <a:buFont typeface="Wingdings" panose="05000000000000000000" pitchFamily="2" charset="2"/>
              <a:buChar char="v"/>
            </a:pPr>
            <a:r>
              <a:rPr lang="en-US" dirty="0">
                <a:latin typeface="Georgia" panose="02040502050405020303" pitchFamily="18" charset="0"/>
              </a:rPr>
              <a:t>It is the duty of every committeeman to attend all meetings and to faithfully represent the People by providing Constitutional candidates.</a:t>
            </a:r>
          </a:p>
          <a:p>
            <a:pPr marL="285750" lvl="0" indent="-285750" algn="just">
              <a:buFont typeface="Wingdings" panose="05000000000000000000" pitchFamily="2" charset="2"/>
              <a:buChar char="v"/>
            </a:pPr>
            <a:r>
              <a:rPr lang="en-US" dirty="0">
                <a:latin typeface="Georgia" panose="02040502050405020303" pitchFamily="18" charset="0"/>
              </a:rPr>
              <a:t>The “</a:t>
            </a:r>
            <a:r>
              <a:rPr lang="en-US" i="1" dirty="0">
                <a:latin typeface="Georgia" panose="02040502050405020303" pitchFamily="18" charset="0"/>
              </a:rPr>
              <a:t>County Committee of Safety</a:t>
            </a:r>
            <a:r>
              <a:rPr lang="en-US" dirty="0">
                <a:latin typeface="Georgia" panose="02040502050405020303" pitchFamily="18" charset="0"/>
              </a:rPr>
              <a:t>” should inform their fellow citizens/patriots in their communities of their duty to serve on the “</a:t>
            </a:r>
            <a:r>
              <a:rPr lang="en-US" i="1" dirty="0">
                <a:latin typeface="Georgia" panose="02040502050405020303" pitchFamily="18" charset="0"/>
              </a:rPr>
              <a:t>County Committee of Safety.</a:t>
            </a:r>
            <a:r>
              <a:rPr lang="en-US" dirty="0">
                <a:latin typeface="Georgia" panose="02040502050405020303" pitchFamily="18" charset="0"/>
              </a:rPr>
              <a:t>” We should also encourage the participation of all People with the assisting of carrying petitions during the election season and to participate in donation drives, and other creative ways to raise the consciousness of the people and their participation in events such as a booth at fairs, town picnics or festivals where a common law theme is encouraged.</a:t>
            </a:r>
          </a:p>
        </p:txBody>
      </p:sp>
      <p:pic>
        <p:nvPicPr>
          <p:cNvPr id="2" name="Audio 1">
            <a:hlinkClick r:id="" action="ppaction://media"/>
            <a:extLst>
              <a:ext uri="{FF2B5EF4-FFF2-40B4-BE49-F238E27FC236}">
                <a16:creationId xmlns:a16="http://schemas.microsoft.com/office/drawing/2014/main" id="{5D9623B0-7AE2-04B7-468B-DF4A666721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41285616"/>
      </p:ext>
    </p:extLst>
  </p:cSld>
  <p:clrMapOvr>
    <a:masterClrMapping/>
  </p:clrMapOvr>
  <mc:AlternateContent xmlns:mc="http://schemas.openxmlformats.org/markup-compatibility/2006" xmlns:p14="http://schemas.microsoft.com/office/powerpoint/2010/main">
    <mc:Choice Requires="p14">
      <p:transition spd="slow" p14:dur="2000" advTm="122336"/>
    </mc:Choice>
    <mc:Fallback xmlns="">
      <p:transition spd="slow" advTm="122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500" fill="hold"/>
                                        <p:tgtEl>
                                          <p:spTgt spid="6"/>
                                        </p:tgtEl>
                                        <p:attrNameLst>
                                          <p:attrName>ppt_w</p:attrName>
                                        </p:attrNameLst>
                                      </p:cBhvr>
                                      <p:tavLst>
                                        <p:tav tm="0">
                                          <p:val>
                                            <p:fltVal val="0"/>
                                          </p:val>
                                        </p:tav>
                                        <p:tav tm="100000">
                                          <p:val>
                                            <p:strVal val="#ppt_w"/>
                                          </p:val>
                                        </p:tav>
                                      </p:tavLst>
                                    </p:anim>
                                    <p:anim calcmode="lin" valueType="num">
                                      <p:cBhvr>
                                        <p:cTn id="11" dur="1500" fill="hold"/>
                                        <p:tgtEl>
                                          <p:spTgt spid="6"/>
                                        </p:tgtEl>
                                        <p:attrNameLst>
                                          <p:attrName>ppt_h</p:attrName>
                                        </p:attrNameLst>
                                      </p:cBhvr>
                                      <p:tavLst>
                                        <p:tav tm="0">
                                          <p:val>
                                            <p:fltVal val="0"/>
                                          </p:val>
                                        </p:tav>
                                        <p:tav tm="100000">
                                          <p:val>
                                            <p:strVal val="#ppt_h"/>
                                          </p:val>
                                        </p:tav>
                                      </p:tavLst>
                                    </p:anim>
                                    <p:animEffect transition="in" filter="fade">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63982"/>
            <a:ext cx="11283519" cy="917683"/>
          </a:xfrm>
        </p:spPr>
        <p:txBody>
          <a:bodyPr>
            <a:normAutofit/>
          </a:bodyPr>
          <a:lstStyle/>
          <a:p>
            <a:r>
              <a:rPr lang="en-US" sz="2400" b="1"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YOUR </a:t>
            </a:r>
            <a:r>
              <a:rPr lang="en-US"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STATE </a:t>
            </a:r>
            <a:r>
              <a:rPr lang="en-US" sz="2400" b="1" dirty="0">
                <a:solidFill>
                  <a:srgbClr val="FF0000"/>
                </a:solidFill>
                <a:latin typeface="Georgia" panose="02040502050405020303" pitchFamily="18" charset="0"/>
                <a:ea typeface="Times New Roman" panose="02020603050405020304" pitchFamily="18" charset="0"/>
                <a:cs typeface="Times New Roman" panose="02020603050405020304" pitchFamily="18" charset="0"/>
              </a:rPr>
              <a:t>YOUR</a:t>
            </a:r>
            <a:r>
              <a:rPr lang="en-US"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COUNTY</a:t>
            </a:r>
            <a:br>
              <a:rPr lang="en-US"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COMMITTEE OF SAFETY RESOLUTION</a:t>
            </a:r>
            <a:endParaRPr lang="en-US" sz="2400" dirty="0">
              <a:latin typeface="Georgia" panose="02040502050405020303" pitchFamily="18" charset="0"/>
            </a:endParaRPr>
          </a:p>
        </p:txBody>
      </p:sp>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1427002"/>
            <a:ext cx="11283518" cy="5284516"/>
          </a:xfrm>
        </p:spPr>
        <p:txBody>
          <a:bodyPr>
            <a:noAutofit/>
          </a:bodyPr>
          <a:lstStyle/>
          <a:p>
            <a:pPr algn="just">
              <a:lnSpc>
                <a:spcPct val="100000"/>
              </a:lnSpc>
              <a:spcBef>
                <a:spcPts val="0"/>
              </a:spcBef>
              <a:spcAft>
                <a:spcPts val="1000"/>
              </a:spcAft>
              <a:tabLst>
                <a:tab pos="228600" algn="l"/>
                <a:tab pos="457200" algn="l"/>
                <a:tab pos="685800" algn="l"/>
              </a:tabLst>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We the People of </a:t>
            </a:r>
            <a:r>
              <a:rPr lang="en-US" sz="1800"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Your</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County hereby certify that on </a:t>
            </a:r>
            <a:r>
              <a:rPr lang="en-US" sz="1800"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________ ___, </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in the year of our Lord 20</a:t>
            </a:r>
            <a:r>
              <a:rPr lang="en-US" sz="1800"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24</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FF0000"/>
                </a:solidFill>
                <a:latin typeface="Georgia" panose="02040502050405020303" pitchFamily="18" charset="0"/>
                <a:ea typeface="Times New Roman" panose="02020603050405020304" pitchFamily="18" charset="0"/>
                <a:cs typeface="Times New Roman" panose="02020603050405020304" pitchFamily="18" charset="0"/>
              </a:rPr>
              <a:t>Your</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County Committee of Safety assembled, resolved, and adopted </a:t>
            </a:r>
            <a:r>
              <a:rPr lang="en-US" sz="1800" dirty="0">
                <a:latin typeface="Georgia" panose="02040502050405020303" pitchFamily="18" charset="0"/>
              </a:rPr>
              <a:t>resolutions by We the People of </a:t>
            </a:r>
            <a:r>
              <a:rPr lang="en-US" sz="1800" dirty="0">
                <a:solidFill>
                  <a:srgbClr val="FF0000"/>
                </a:solidFill>
                <a:latin typeface="Georgia" panose="02040502050405020303" pitchFamily="18" charset="0"/>
                <a:ea typeface="Times New Roman" panose="02020603050405020304" pitchFamily="18" charset="0"/>
                <a:cs typeface="Times New Roman" panose="02020603050405020304" pitchFamily="18" charset="0"/>
              </a:rPr>
              <a:t>Your</a:t>
            </a:r>
            <a:r>
              <a:rPr lang="en-US" sz="1800" dirty="0">
                <a:latin typeface="Georgia" panose="02040502050405020303" pitchFamily="18" charset="0"/>
              </a:rPr>
              <a:t> County in order to secure the union, preserve justice, ensure domestic tranquility, restore the Militia, promote the general welfare, and secure the blessings of liberty to ourselves and our posterity. And is to be duly chronicled in the Minutes Book of said Committee of Safety. </a:t>
            </a:r>
          </a:p>
          <a:p>
            <a:pPr algn="just">
              <a:lnSpc>
                <a:spcPct val="100000"/>
              </a:lnSpc>
              <a:spcBef>
                <a:spcPts val="0"/>
              </a:spcBef>
              <a:spcAft>
                <a:spcPts val="1000"/>
              </a:spcAft>
              <a:tabLst>
                <a:tab pos="228600" algn="l"/>
                <a:tab pos="457200" algn="l"/>
                <a:tab pos="685800" algn="l"/>
              </a:tabLst>
            </a:pPr>
            <a:r>
              <a:rPr lang="en-US" sz="1800" dirty="0">
                <a:latin typeface="Georgia" panose="02040502050405020303" pitchFamily="18" charset="0"/>
              </a:rPr>
              <a:t>This Resolution may be updated to add to or alter and titled “Updated Resolution of Your State, Your County Committee of Safety” and filed with the Secretary. Whereas a chronological record of all resolutions is to be maintained in the CCOS’ minute record book.</a:t>
            </a:r>
          </a:p>
          <a:p>
            <a:pPr algn="just">
              <a:lnSpc>
                <a:spcPct val="100000"/>
              </a:lnSpc>
              <a:spcBef>
                <a:spcPts val="0"/>
              </a:spcBef>
              <a:spcAft>
                <a:spcPts val="1000"/>
              </a:spcAft>
              <a:tabLst>
                <a:tab pos="228600" algn="l"/>
                <a:tab pos="457200" algn="l"/>
                <a:tab pos="685800" algn="l"/>
              </a:tabLst>
            </a:pPr>
            <a:r>
              <a:rPr lang="en-US" sz="1800" dirty="0">
                <a:latin typeface="Georgia" panose="02040502050405020303" pitchFamily="18" charset="0"/>
              </a:rPr>
              <a:t>National Liberty Alliance will assist and advise only when asked and will never interfere with the issues effecting a County Committee of Safety unless asked. NLA is only assisting in the development of CCOS’s in all 3,134 Counties in order to save our Republic by exercising our unalienable right of “</a:t>
            </a:r>
            <a:r>
              <a:rPr lang="en-US" sz="1800" u="heavy" cap="small" dirty="0">
                <a:latin typeface="Georgia" panose="02040502050405020303" pitchFamily="18" charset="0"/>
              </a:rPr>
              <a:t>Government by Consent</a:t>
            </a:r>
            <a:r>
              <a:rPr lang="en-US" sz="1800" dirty="0">
                <a:latin typeface="Georgia" panose="02040502050405020303" pitchFamily="18" charset="0"/>
              </a:rPr>
              <a:t>” via CCOS. </a:t>
            </a:r>
          </a:p>
          <a:p>
            <a:pPr algn="just">
              <a:lnSpc>
                <a:spcPct val="100000"/>
              </a:lnSpc>
              <a:spcBef>
                <a:spcPts val="0"/>
              </a:spcBef>
              <a:spcAft>
                <a:spcPts val="1000"/>
              </a:spcAft>
              <a:tabLst>
                <a:tab pos="228600" algn="l"/>
                <a:tab pos="457200" algn="l"/>
                <a:tab pos="685800" algn="l"/>
              </a:tabLst>
            </a:pPr>
            <a:r>
              <a:rPr lang="en-US" sz="1800" dirty="0">
                <a:latin typeface="Georgia" panose="02040502050405020303" pitchFamily="18" charset="0"/>
              </a:rPr>
              <a:t> Whereas, We the People, via the Declaration of Independence, being the Foundation of the Law of the Land, covenanted with God to be under the blessings of His Law. Holding the following truths to be self-evident, that all men are created equal, that they are endowed by their Creator with certain unalienable Rights, that among these are Life, Liberty and the pursuit of Happiness. That to secure these rights, Governments are instituted among Men, deriving their just powers from the consent of the governed. </a:t>
            </a:r>
          </a:p>
          <a:p>
            <a:pPr algn="just"/>
            <a:endParaRPr lang="en-US" sz="1800" dirty="0">
              <a:latin typeface="Georgia" panose="02040502050405020303" pitchFamily="18" charset="0"/>
            </a:endParaRPr>
          </a:p>
          <a:p>
            <a:endParaRPr lang="en-US" sz="1800" dirty="0">
              <a:latin typeface="Georgia" panose="02040502050405020303" pitchFamily="18" charset="0"/>
            </a:endParaRPr>
          </a:p>
        </p:txBody>
      </p:sp>
      <p:pic>
        <p:nvPicPr>
          <p:cNvPr id="9" name="Audio 8">
            <a:hlinkClick r:id="" action="ppaction://media"/>
            <a:extLst>
              <a:ext uri="{FF2B5EF4-FFF2-40B4-BE49-F238E27FC236}">
                <a16:creationId xmlns:a16="http://schemas.microsoft.com/office/drawing/2014/main" id="{C4B2C649-ABAC-6EB2-6467-0EE621B15B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414608565"/>
      </p:ext>
    </p:extLst>
  </p:cSld>
  <p:clrMapOvr>
    <a:masterClrMapping/>
  </p:clrMapOvr>
  <mc:AlternateContent xmlns:mc="http://schemas.openxmlformats.org/markup-compatibility/2006" xmlns:p14="http://schemas.microsoft.com/office/powerpoint/2010/main">
    <mc:Choice Requires="p14">
      <p:transition spd="slow" p14:dur="2000" advTm="132081"/>
    </mc:Choice>
    <mc:Fallback xmlns="">
      <p:transition spd="slow" advTm="132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2000"/>
                                        <p:tgtEl>
                                          <p:spTgt spid="3">
                                            <p:txEl>
                                              <p:pRg st="0" end="0"/>
                                            </p:txEl>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2000"/>
                                        <p:tgtEl>
                                          <p:spTgt spid="3">
                                            <p:txEl>
                                              <p:pRg st="2" end="2"/>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1063290"/>
            <a:ext cx="11283518" cy="5158212"/>
          </a:xfrm>
        </p:spPr>
        <p:txBody>
          <a:bodyPr>
            <a:noAutofit/>
          </a:bodyPr>
          <a:lstStyle/>
          <a:p>
            <a:pPr algn="just"/>
            <a:r>
              <a:rPr lang="en-US" sz="1800" dirty="0">
                <a:latin typeface="Georgia" panose="02040502050405020303" pitchFamily="18" charset="0"/>
              </a:rPr>
              <a:t>	We the People on </a:t>
            </a:r>
            <a:r>
              <a:rPr lang="en-US" sz="1800" dirty="0">
                <a:solidFill>
                  <a:srgbClr val="FF0000"/>
                </a:solidFill>
                <a:latin typeface="Georgia" panose="02040502050405020303" pitchFamily="18" charset="0"/>
              </a:rPr>
              <a:t>________ ____, </a:t>
            </a:r>
            <a:r>
              <a:rPr lang="en-US" sz="1800" dirty="0">
                <a:latin typeface="Georgia" panose="02040502050405020303" pitchFamily="18" charset="0"/>
              </a:rPr>
              <a:t>in the year of our Lord </a:t>
            </a:r>
            <a:r>
              <a:rPr lang="en-US" sz="1800" dirty="0">
                <a:solidFill>
                  <a:srgbClr val="FF0000"/>
                </a:solidFill>
                <a:latin typeface="Georgia" panose="02040502050405020303" pitchFamily="18" charset="0"/>
              </a:rPr>
              <a:t>202_</a:t>
            </a:r>
            <a:r>
              <a:rPr lang="en-US" sz="1800" dirty="0">
                <a:latin typeface="Georgia" panose="02040502050405020303" pitchFamily="18" charset="0"/>
              </a:rPr>
              <a:t> through the </a:t>
            </a:r>
            <a:r>
              <a:rPr lang="en-US" sz="1800" dirty="0">
                <a:solidFill>
                  <a:srgbClr val="FF0000"/>
                </a:solidFill>
                <a:latin typeface="Georgia" panose="02040502050405020303" pitchFamily="18" charset="0"/>
              </a:rPr>
              <a:t>Your</a:t>
            </a:r>
            <a:r>
              <a:rPr lang="en-US" sz="1800" dirty="0">
                <a:latin typeface="Georgia" panose="02040502050405020303" pitchFamily="18" charset="0"/>
              </a:rPr>
              <a:t> County Committee of Safety unanimously adopt this Resolution to secure domestic tranquility in our community.</a:t>
            </a:r>
          </a:p>
          <a:p>
            <a:pPr algn="just"/>
            <a:endParaRPr lang="en-US" sz="1800" dirty="0">
              <a:latin typeface="Georgia" panose="02040502050405020303" pitchFamily="18" charset="0"/>
            </a:endParaRPr>
          </a:p>
          <a:p>
            <a:pPr algn="just"/>
            <a:r>
              <a:rPr lang="en-US" sz="1800" dirty="0">
                <a:latin typeface="Georgia" panose="02040502050405020303" pitchFamily="18" charset="0"/>
              </a:rPr>
              <a:t>	SEAL</a:t>
            </a:r>
          </a:p>
          <a:p>
            <a:pPr algn="just"/>
            <a:endParaRPr lang="en-US" sz="1800" dirty="0">
              <a:latin typeface="Georgia" panose="02040502050405020303" pitchFamily="18" charset="0"/>
            </a:endParaRPr>
          </a:p>
          <a:p>
            <a:pPr algn="just"/>
            <a:r>
              <a:rPr lang="en-US" sz="1800" dirty="0">
                <a:latin typeface="Georgia" panose="02040502050405020303" pitchFamily="18" charset="0"/>
              </a:rPr>
              <a:t>			Chairman	x_____________________________________</a:t>
            </a:r>
          </a:p>
          <a:p>
            <a:pPr algn="just"/>
            <a:r>
              <a:rPr lang="en-US" sz="1800" dirty="0">
                <a:latin typeface="Georgia" panose="02040502050405020303" pitchFamily="18" charset="0"/>
              </a:rPr>
              <a:t>							</a:t>
            </a:r>
            <a:r>
              <a:rPr lang="en-US" sz="1800" dirty="0">
                <a:solidFill>
                  <a:srgbClr val="FF0000"/>
                </a:solidFill>
                <a:latin typeface="Georgia" panose="02040502050405020303" pitchFamily="18" charset="0"/>
              </a:rPr>
              <a:t>Print Name</a:t>
            </a:r>
          </a:p>
          <a:p>
            <a:pPr algn="just"/>
            <a:r>
              <a:rPr lang="en-US" sz="1800" dirty="0">
                <a:latin typeface="Georgia" panose="02040502050405020303" pitchFamily="18" charset="0"/>
              </a:rPr>
              <a:t>			Co-Chairman 	x_____________________________________</a:t>
            </a:r>
          </a:p>
          <a:p>
            <a:pPr algn="just"/>
            <a:r>
              <a:rPr lang="en-US" sz="1800" dirty="0">
                <a:latin typeface="Georgia" panose="02040502050405020303" pitchFamily="18" charset="0"/>
              </a:rPr>
              <a:t>							</a:t>
            </a:r>
            <a:r>
              <a:rPr lang="en-US" sz="1800" dirty="0">
                <a:solidFill>
                  <a:srgbClr val="FF0000"/>
                </a:solidFill>
                <a:latin typeface="Georgia" panose="02040502050405020303" pitchFamily="18" charset="0"/>
              </a:rPr>
              <a:t> Print Name</a:t>
            </a:r>
            <a:endParaRPr lang="en-US" sz="1800" dirty="0">
              <a:latin typeface="Georgia" panose="02040502050405020303" pitchFamily="18" charset="0"/>
            </a:endParaRPr>
          </a:p>
          <a:p>
            <a:pPr algn="just"/>
            <a:r>
              <a:rPr lang="en-US" sz="1800" dirty="0">
                <a:latin typeface="Georgia" panose="02040502050405020303" pitchFamily="18" charset="0"/>
              </a:rPr>
              <a:t>			Secretary	x_____________________________________</a:t>
            </a:r>
          </a:p>
          <a:p>
            <a:pPr algn="just"/>
            <a:r>
              <a:rPr lang="en-US" sz="1800" dirty="0">
                <a:latin typeface="Georgia" panose="02040502050405020303" pitchFamily="18" charset="0"/>
              </a:rPr>
              <a:t>							</a:t>
            </a:r>
            <a:r>
              <a:rPr lang="en-US" sz="1800" dirty="0">
                <a:solidFill>
                  <a:srgbClr val="FF0000"/>
                </a:solidFill>
                <a:latin typeface="Georgia" panose="02040502050405020303" pitchFamily="18" charset="0"/>
              </a:rPr>
              <a:t> Print Name</a:t>
            </a:r>
          </a:p>
          <a:p>
            <a:pPr algn="just"/>
            <a:r>
              <a:rPr lang="en-US" sz="1800" dirty="0">
                <a:latin typeface="Georgia" panose="02040502050405020303" pitchFamily="18" charset="0"/>
              </a:rPr>
              <a:t>			Treasurer	x_____________________________________</a:t>
            </a:r>
          </a:p>
          <a:p>
            <a:pPr algn="just"/>
            <a:r>
              <a:rPr lang="en-US" sz="1800" dirty="0">
                <a:latin typeface="Georgia" panose="02040502050405020303" pitchFamily="18" charset="0"/>
              </a:rPr>
              <a:t>							</a:t>
            </a:r>
            <a:r>
              <a:rPr lang="en-US" sz="1800" dirty="0">
                <a:solidFill>
                  <a:srgbClr val="FF0000"/>
                </a:solidFill>
                <a:latin typeface="Georgia" panose="02040502050405020303" pitchFamily="18" charset="0"/>
              </a:rPr>
              <a:t> Print Name</a:t>
            </a:r>
            <a:endParaRPr lang="en-US" sz="1800" dirty="0">
              <a:latin typeface="Georgia" panose="02040502050405020303" pitchFamily="18" charset="0"/>
            </a:endParaRPr>
          </a:p>
          <a:p>
            <a:pPr algn="just"/>
            <a:endParaRPr lang="en-US" sz="1800" dirty="0">
              <a:latin typeface="Georgia" panose="02040502050405020303" pitchFamily="18" charset="0"/>
            </a:endParaRPr>
          </a:p>
          <a:p>
            <a:pPr algn="just"/>
            <a:endParaRPr lang="en-US" sz="1800" dirty="0">
              <a:latin typeface="Georgia" panose="02040502050405020303" pitchFamily="18" charset="0"/>
            </a:endParaRPr>
          </a:p>
          <a:p>
            <a:pPr lvl="0" algn="just"/>
            <a:endParaRPr lang="en-US" sz="1800" dirty="0">
              <a:latin typeface="Georgia" panose="02040502050405020303" pitchFamily="18" charset="0"/>
            </a:endParaRPr>
          </a:p>
        </p:txBody>
      </p:sp>
      <p:pic>
        <p:nvPicPr>
          <p:cNvPr id="7" name="Picture 6">
            <a:extLst>
              <a:ext uri="{FF2B5EF4-FFF2-40B4-BE49-F238E27FC236}">
                <a16:creationId xmlns:a16="http://schemas.microsoft.com/office/drawing/2014/main" id="{B6EECAF3-7BE8-BB1A-ABE8-B0B0CA7EB9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1298" y="2898327"/>
            <a:ext cx="1851212" cy="1837499"/>
          </a:xfrm>
          <a:prstGeom prst="rect">
            <a:avLst/>
          </a:prstGeom>
          <a:noFill/>
          <a:ln>
            <a:noFill/>
          </a:ln>
        </p:spPr>
      </p:pic>
      <p:pic>
        <p:nvPicPr>
          <p:cNvPr id="6" name="Audio 5">
            <a:hlinkClick r:id="" action="ppaction://media"/>
            <a:extLst>
              <a:ext uri="{FF2B5EF4-FFF2-40B4-BE49-F238E27FC236}">
                <a16:creationId xmlns:a16="http://schemas.microsoft.com/office/drawing/2014/main" id="{928A0276-A20F-735C-87B9-3E5313D30D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9792751"/>
      </p:ext>
    </p:extLst>
  </p:cSld>
  <p:clrMapOvr>
    <a:masterClrMapping/>
  </p:clrMapOvr>
  <mc:AlternateContent xmlns:mc="http://schemas.openxmlformats.org/markup-compatibility/2006" xmlns:p14="http://schemas.microsoft.com/office/powerpoint/2010/main">
    <mc:Choice Requires="p14">
      <p:transition spd="slow" p14:dur="2000" advTm="58865"/>
    </mc:Choice>
    <mc:Fallback xmlns="">
      <p:transition spd="slow" advTm="58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500"/>
                                        <p:tgtEl>
                                          <p:spTgt spid="3">
                                            <p:txEl>
                                              <p:pRg st="0" end="0"/>
                                            </p:txEl>
                                          </p:spTgt>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heel(1)">
                                      <p:cBhvr>
                                        <p:cTn id="14" dur="500"/>
                                        <p:tgtEl>
                                          <p:spTgt spid="3">
                                            <p:txEl>
                                              <p:pRg st="2" end="2"/>
                                            </p:txEl>
                                          </p:spTgt>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heel(1)">
                                      <p:cBhvr>
                                        <p:cTn id="18" dur="500"/>
                                        <p:tgtEl>
                                          <p:spTgt spid="3">
                                            <p:txEl>
                                              <p:pRg st="4" end="4"/>
                                            </p:txEl>
                                          </p:spTgt>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heel(1)">
                                      <p:cBhvr>
                                        <p:cTn id="22" dur="500"/>
                                        <p:tgtEl>
                                          <p:spTgt spid="3">
                                            <p:txEl>
                                              <p:pRg st="5" end="5"/>
                                            </p:txEl>
                                          </p:spTgt>
                                        </p:tgtEl>
                                      </p:cBhvr>
                                    </p:animEffect>
                                  </p:childTnLst>
                                </p:cTn>
                              </p:par>
                            </p:childTnLst>
                          </p:cTn>
                        </p:par>
                        <p:par>
                          <p:cTn id="23" fill="hold">
                            <p:stCondLst>
                              <p:cond delay="2000"/>
                            </p:stCondLst>
                            <p:childTnLst>
                              <p:par>
                                <p:cTn id="24" presetID="21" presetClass="entr" presetSubtype="1" fill="hold" grpId="0"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heel(1)">
                                      <p:cBhvr>
                                        <p:cTn id="26" dur="500"/>
                                        <p:tgtEl>
                                          <p:spTgt spid="3">
                                            <p:txEl>
                                              <p:pRg st="6" end="6"/>
                                            </p:txEl>
                                          </p:spTgt>
                                        </p:tgtEl>
                                      </p:cBhvr>
                                    </p:animEffect>
                                  </p:childTnLst>
                                </p:cTn>
                              </p:par>
                            </p:childTnLst>
                          </p:cTn>
                        </p:par>
                        <p:par>
                          <p:cTn id="27" fill="hold">
                            <p:stCondLst>
                              <p:cond delay="2500"/>
                            </p:stCondLst>
                            <p:childTnLst>
                              <p:par>
                                <p:cTn id="28" presetID="21" presetClass="entr" presetSubtype="1" fill="hold" grpId="0" nodeType="after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heel(1)">
                                      <p:cBhvr>
                                        <p:cTn id="30" dur="500"/>
                                        <p:tgtEl>
                                          <p:spTgt spid="3">
                                            <p:txEl>
                                              <p:pRg st="7" end="7"/>
                                            </p:txEl>
                                          </p:spTgt>
                                        </p:tgtEl>
                                      </p:cBhvr>
                                    </p:animEffect>
                                  </p:childTnLst>
                                </p:cTn>
                              </p:par>
                            </p:childTnLst>
                          </p:cTn>
                        </p:par>
                        <p:par>
                          <p:cTn id="31" fill="hold">
                            <p:stCondLst>
                              <p:cond delay="3000"/>
                            </p:stCondLst>
                            <p:childTnLst>
                              <p:par>
                                <p:cTn id="32" presetID="21" presetClass="entr" presetSubtype="1" fill="hold" grpId="0" nodeType="after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wheel(1)">
                                      <p:cBhvr>
                                        <p:cTn id="34" dur="500"/>
                                        <p:tgtEl>
                                          <p:spTgt spid="3">
                                            <p:txEl>
                                              <p:pRg st="8" end="8"/>
                                            </p:txEl>
                                          </p:spTgt>
                                        </p:tgtEl>
                                      </p:cBhvr>
                                    </p:animEffect>
                                  </p:childTnLst>
                                </p:cTn>
                              </p:par>
                            </p:childTnLst>
                          </p:cTn>
                        </p:par>
                        <p:par>
                          <p:cTn id="35" fill="hold">
                            <p:stCondLst>
                              <p:cond delay="3500"/>
                            </p:stCondLst>
                            <p:childTnLst>
                              <p:par>
                                <p:cTn id="36" presetID="21" presetClass="entr" presetSubtype="1" fill="hold" grpId="0" nodeType="after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wheel(1)">
                                      <p:cBhvr>
                                        <p:cTn id="38" dur="500"/>
                                        <p:tgtEl>
                                          <p:spTgt spid="3">
                                            <p:txEl>
                                              <p:pRg st="9" end="9"/>
                                            </p:txEl>
                                          </p:spTgt>
                                        </p:tgtEl>
                                      </p:cBhvr>
                                    </p:animEffect>
                                  </p:childTnLst>
                                </p:cTn>
                              </p:par>
                            </p:childTnLst>
                          </p:cTn>
                        </p:par>
                        <p:par>
                          <p:cTn id="39" fill="hold">
                            <p:stCondLst>
                              <p:cond delay="4000"/>
                            </p:stCondLst>
                            <p:childTnLst>
                              <p:par>
                                <p:cTn id="40" presetID="21" presetClass="entr" presetSubtype="1" fill="hold" grpId="0" nodeType="after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heel(1)">
                                      <p:cBhvr>
                                        <p:cTn id="42" dur="500"/>
                                        <p:tgtEl>
                                          <p:spTgt spid="3">
                                            <p:txEl>
                                              <p:pRg st="10" end="10"/>
                                            </p:txEl>
                                          </p:spTgt>
                                        </p:tgtEl>
                                      </p:cBhvr>
                                    </p:animEffect>
                                  </p:childTnLst>
                                </p:cTn>
                              </p:par>
                            </p:childTnLst>
                          </p:cTn>
                        </p:par>
                        <p:par>
                          <p:cTn id="43" fill="hold">
                            <p:stCondLst>
                              <p:cond delay="4500"/>
                            </p:stCondLst>
                            <p:childTnLst>
                              <p:par>
                                <p:cTn id="44" presetID="21" presetClass="entr" presetSubtype="1" fill="hold" grpId="0" nodeType="after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wheel(1)">
                                      <p:cBhvr>
                                        <p:cTn id="46" dur="500"/>
                                        <p:tgtEl>
                                          <p:spTgt spid="3">
                                            <p:txEl>
                                              <p:pRg st="11" end="11"/>
                                            </p:txEl>
                                          </p:spTgt>
                                        </p:tgtEl>
                                      </p:cBhvr>
                                    </p:animEffect>
                                  </p:childTnLst>
                                </p:cTn>
                              </p:par>
                              <p:par>
                                <p:cTn id="47" presetID="45"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000"/>
                                        <p:tgtEl>
                                          <p:spTgt spid="7"/>
                                        </p:tgtEl>
                                      </p:cBhvr>
                                    </p:animEffect>
                                    <p:anim calcmode="lin" valueType="num">
                                      <p:cBhvr>
                                        <p:cTn id="50" dur="2000" fill="hold"/>
                                        <p:tgtEl>
                                          <p:spTgt spid="7"/>
                                        </p:tgtEl>
                                        <p:attrNameLst>
                                          <p:attrName>ppt_w</p:attrName>
                                        </p:attrNameLst>
                                      </p:cBhvr>
                                      <p:tavLst>
                                        <p:tav tm="0" fmla="#ppt_w*sin(2.5*pi*$)">
                                          <p:val>
                                            <p:fltVal val="0"/>
                                          </p:val>
                                        </p:tav>
                                        <p:tav tm="100000">
                                          <p:val>
                                            <p:fltVal val="1"/>
                                          </p:val>
                                        </p:tav>
                                      </p:tavLst>
                                    </p:anim>
                                    <p:anim calcmode="lin" valueType="num">
                                      <p:cBhvr>
                                        <p:cTn id="5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542929"/>
            <a:ext cx="11283519" cy="456042"/>
          </a:xfrm>
        </p:spPr>
        <p:txBody>
          <a:bodyPr>
            <a:normAutofit/>
          </a:bodyPr>
          <a:lstStyle/>
          <a:p>
            <a:r>
              <a:rPr lang="en-US" sz="2400" b="1" cap="small" dirty="0">
                <a:effectLst/>
                <a:latin typeface="Georgia" panose="02040502050405020303" pitchFamily="18" charset="0"/>
                <a:ea typeface="Times New Roman" panose="02020603050405020304" pitchFamily="18" charset="0"/>
                <a:cs typeface="Times New Roman" panose="02020603050405020304" pitchFamily="18" charset="0"/>
              </a:rPr>
              <a:t>CCOS Authority &amp; Purpose</a:t>
            </a:r>
            <a:endParaRPr lang="en-US" sz="2400" dirty="0">
              <a:latin typeface="Georgia" panose="02040502050405020303" pitchFamily="18" charset="0"/>
            </a:endParaRPr>
          </a:p>
        </p:txBody>
      </p:sp>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1517353"/>
            <a:ext cx="11283518" cy="3943722"/>
          </a:xfrm>
        </p:spPr>
        <p:txBody>
          <a:bodyPr>
            <a:noAutofit/>
          </a:bodyPr>
          <a:lstStyle/>
          <a:p>
            <a:pPr algn="just"/>
            <a:r>
              <a:rPr lang="en-US" sz="1800" dirty="0">
                <a:latin typeface="Georgia" panose="02040502050405020303" pitchFamily="18" charset="0"/>
              </a:rPr>
              <a:t>Whereas, We the People Assembled and Formed the Your County Committee of Safety, as did our founding fathers, in order to exercise our Unalienable Right of </a:t>
            </a:r>
            <a:r>
              <a:rPr lang="en-US" sz="1800" u="sng" cap="small" dirty="0">
                <a:latin typeface="Georgia" panose="02040502050405020303" pitchFamily="18" charset="0"/>
              </a:rPr>
              <a:t>Government by Consent</a:t>
            </a:r>
            <a:r>
              <a:rPr lang="en-US" sz="1800" dirty="0">
                <a:latin typeface="Georgia" panose="02040502050405020303" pitchFamily="18" charset="0"/>
              </a:rPr>
              <a:t> to bring our elected and appointed servants back under the will of We the Sovereign People. </a:t>
            </a:r>
          </a:p>
          <a:p>
            <a:pPr algn="just"/>
            <a:r>
              <a:rPr lang="en-US" sz="1800" dirty="0">
                <a:latin typeface="Georgia" panose="02040502050405020303" pitchFamily="18" charset="0"/>
              </a:rPr>
              <a:t>Members of the County Committee are the “Free and Independent Committeemen of the said County” and does not support or belongs to any political party. Unlike the enslaved statutory committeemen governed and controlled by party bosses there is no limit to the number of People who would like to join the Committee of Safety and exercise their unalienable right of </a:t>
            </a:r>
            <a:r>
              <a:rPr lang="en-US" sz="1800" u="sng" cap="small" dirty="0">
                <a:latin typeface="Georgia" panose="02040502050405020303" pitchFamily="18" charset="0"/>
              </a:rPr>
              <a:t>Government by Consent</a:t>
            </a:r>
            <a:r>
              <a:rPr lang="en-US" sz="1800" dirty="0">
                <a:latin typeface="Georgia" panose="02040502050405020303" pitchFamily="18" charset="0"/>
              </a:rPr>
              <a:t>. </a:t>
            </a:r>
          </a:p>
          <a:p>
            <a:pPr algn="just"/>
            <a:r>
              <a:rPr lang="en-US" sz="1800" dirty="0">
                <a:latin typeface="Georgia" panose="02040502050405020303" pitchFamily="18" charset="0"/>
              </a:rPr>
              <a:t>Committeemen should, but are not required, remove their party affiliation recorded with their Board of Elections. By registering without a party affiliation thereby allowing us to walk designating petitions for the Primary Elections for any defacto party to place Statesmen on the ballot for the General Election in any party. If the State election law does not allow unaffiliated party registrants to walk said designating petitions, then the County Committeemen should register as Republicans until we can change the law in the respective states. The “Political Committee” is responsible for researching the law concerning the walking of designating petitions. </a:t>
            </a:r>
          </a:p>
        </p:txBody>
      </p:sp>
      <p:pic>
        <p:nvPicPr>
          <p:cNvPr id="8" name="Audio 7">
            <a:hlinkClick r:id="" action="ppaction://media"/>
            <a:extLst>
              <a:ext uri="{FF2B5EF4-FFF2-40B4-BE49-F238E27FC236}">
                <a16:creationId xmlns:a16="http://schemas.microsoft.com/office/drawing/2014/main" id="{AA7310E0-BF36-2FD0-36AB-9146FECEB2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07303004"/>
      </p:ext>
    </p:extLst>
  </p:cSld>
  <p:clrMapOvr>
    <a:masterClrMapping/>
  </p:clrMapOvr>
  <mc:AlternateContent xmlns:mc="http://schemas.openxmlformats.org/markup-compatibility/2006" xmlns:p14="http://schemas.microsoft.com/office/powerpoint/2010/main">
    <mc:Choice Requires="p14">
      <p:transition spd="slow" p14:dur="2000" advTm="101644"/>
    </mc:Choice>
    <mc:Fallback xmlns="">
      <p:transition spd="slow" advTm="10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2000"/>
                                        <p:tgtEl>
                                          <p:spTgt spid="3">
                                            <p:txEl>
                                              <p:pRg st="0" end="0"/>
                                            </p:txEl>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528914"/>
            <a:ext cx="11283519" cy="412377"/>
          </a:xfrm>
        </p:spPr>
        <p:txBody>
          <a:bodyPr>
            <a:noAutofit/>
          </a:bodyPr>
          <a:lstStyle/>
          <a:p>
            <a:pPr algn="just"/>
            <a:r>
              <a:rPr lang="en-US" sz="1800" b="1" dirty="0">
                <a:latin typeface="Georgia" panose="02040502050405020303" pitchFamily="18" charset="0"/>
              </a:rPr>
              <a:t>RESOLVED: </a:t>
            </a:r>
            <a:r>
              <a:rPr lang="en-US" sz="1800" dirty="0">
                <a:latin typeface="Georgia" panose="02040502050405020303" pitchFamily="18" charset="0"/>
              </a:rPr>
              <a:t>The following sub committees are hereby formed under the General Committee as follows:</a:t>
            </a:r>
          </a:p>
        </p:txBody>
      </p:sp>
      <p:sp>
        <p:nvSpPr>
          <p:cNvPr id="6" name="TextBox 5">
            <a:extLst>
              <a:ext uri="{FF2B5EF4-FFF2-40B4-BE49-F238E27FC236}">
                <a16:creationId xmlns:a16="http://schemas.microsoft.com/office/drawing/2014/main" id="{E46A60F0-57F2-1125-A229-565784058A65}"/>
              </a:ext>
            </a:extLst>
          </p:cNvPr>
          <p:cNvSpPr txBox="1"/>
          <p:nvPr/>
        </p:nvSpPr>
        <p:spPr>
          <a:xfrm>
            <a:off x="417250" y="1048866"/>
            <a:ext cx="11283518" cy="5539978"/>
          </a:xfrm>
          <a:prstGeom prst="rect">
            <a:avLst/>
          </a:prstGeom>
          <a:noFill/>
        </p:spPr>
        <p:txBody>
          <a:bodyPr wrap="square" rtlCol="0">
            <a:spAutoFit/>
          </a:bodyPr>
          <a:lstStyle/>
          <a:p>
            <a:pPr marL="0" marR="0" algn="ctr">
              <a:spcBef>
                <a:spcPts val="0"/>
              </a:spcBef>
              <a:spcAft>
                <a:spcPts val="0"/>
              </a:spcAft>
              <a:tabLst>
                <a:tab pos="228600" algn="l"/>
                <a:tab pos="457200" algn="l"/>
                <a:tab pos="685800" algn="l"/>
              </a:tabLst>
            </a:pPr>
            <a:r>
              <a:rPr lang="en-US" sz="2400" b="1" u="heavy" cap="small" dirty="0">
                <a:effectLst/>
                <a:latin typeface="Georgia" panose="02040502050405020303" pitchFamily="18" charset="0"/>
                <a:ea typeface="Times New Roman" panose="02020603050405020304" pitchFamily="18" charset="0"/>
                <a:cs typeface="Times New Roman" panose="02020603050405020304" pitchFamily="18" charset="0"/>
              </a:rPr>
              <a:t>General Committee</a:t>
            </a:r>
            <a:endParaRPr lang="en-US" sz="2400" dirty="0">
              <a:effectLst/>
              <a:latin typeface="Georgia" panose="02040502050405020303"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228600" algn="l"/>
                <a:tab pos="457200" algn="l"/>
                <a:tab pos="685800" algn="l"/>
              </a:tabLst>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marL="0" marR="0" algn="just">
              <a:spcBef>
                <a:spcPts val="0"/>
              </a:spcBef>
              <a:spcAft>
                <a:spcPts val="0"/>
              </a:spcAft>
              <a:tabLst>
                <a:tab pos="228600" algn="l"/>
                <a:tab pos="457200" algn="l"/>
                <a:tab pos="685800" algn="l"/>
              </a:tabLst>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The General Committee is the governing Committee that every committeeman is a member of. Each committeeman has one vote; no proxy votes permitted. This committee receives updates and reports from the sub-committees and then all members shall vote on the issues brought before them. This committee is responsible to initiate all the necessary sub-committees. With the exception of the General Committee Chairman, Co-Chairman, Treasurer, and Secretary each member is to join a committee. Said exceptions may participate in any sub-committee if they so desire. Many hands make lite work.</a:t>
            </a:r>
          </a:p>
          <a:p>
            <a:pPr marL="0" marR="0" algn="just">
              <a:spcBef>
                <a:spcPts val="0"/>
              </a:spcBef>
              <a:spcAft>
                <a:spcPts val="0"/>
              </a:spcAft>
              <a:tabLst>
                <a:tab pos="228600" algn="l"/>
                <a:tab pos="457200" algn="l"/>
                <a:tab pos="685800" algn="l"/>
              </a:tabLst>
            </a:pPr>
            <a:endParaRPr lang="en-US" sz="800" dirty="0">
              <a:effectLst/>
              <a:latin typeface="Georgia" panose="02040502050405020303" pitchFamily="18" charset="0"/>
              <a:ea typeface="Times New Roman" panose="02020603050405020304" pitchFamily="18" charset="0"/>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v"/>
              <a:tabLst>
                <a:tab pos="228600" algn="l"/>
                <a:tab pos="457200" algn="l"/>
                <a:tab pos="685800" algn="l"/>
              </a:tabLst>
            </a:pPr>
            <a:r>
              <a:rPr lang="en-US" sz="1800" b="1" u="heavy" dirty="0">
                <a:effectLst/>
                <a:latin typeface="Georgia" panose="02040502050405020303" pitchFamily="18" charset="0"/>
                <a:ea typeface="Times New Roman" panose="02020603050405020304" pitchFamily="18" charset="0"/>
                <a:cs typeface="Times New Roman" panose="02020603050405020304" pitchFamily="18" charset="0"/>
              </a:rPr>
              <a:t>The Chairman</a:t>
            </a: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is elected by the majority and like any other member has one vote and may not prevent any proposal from coming to the floor for discussion and a vote. The purpose of the chairman is to keep the meeting flowing in an orderly fashion and can be removed and replaced at any time by a majority vote. The chairman is to enforce the rules and time restraints that the committee may agree upon.</a:t>
            </a:r>
          </a:p>
          <a:p>
            <a:pPr marL="0" marR="0" algn="just">
              <a:spcBef>
                <a:spcPts val="0"/>
              </a:spcBef>
              <a:spcAft>
                <a:spcPts val="0"/>
              </a:spcAft>
              <a:tabLst>
                <a:tab pos="228600" algn="l"/>
                <a:tab pos="457200" algn="l"/>
                <a:tab pos="685800" algn="l"/>
              </a:tabLst>
            </a:pPr>
            <a:endParaRPr lang="en-US" sz="800" dirty="0">
              <a:effectLst/>
              <a:latin typeface="Georgia" panose="02040502050405020303" pitchFamily="18" charset="0"/>
              <a:ea typeface="Times New Roman" panose="02020603050405020304" pitchFamily="18" charset="0"/>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v"/>
              <a:tabLst>
                <a:tab pos="228600" algn="l"/>
                <a:tab pos="457200" algn="l"/>
                <a:tab pos="685800" algn="l"/>
              </a:tabLst>
            </a:pPr>
            <a:r>
              <a:rPr lang="en-US" sz="1800" b="1" u="heavy" dirty="0">
                <a:effectLst/>
                <a:latin typeface="Georgia" panose="02040502050405020303" pitchFamily="18" charset="0"/>
                <a:ea typeface="Times New Roman" panose="02020603050405020304" pitchFamily="18" charset="0"/>
                <a:cs typeface="Times New Roman" panose="02020603050405020304" pitchFamily="18" charset="0"/>
              </a:rPr>
              <a:t>The Co-Chairman</a:t>
            </a: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is elected by the majority and can be removed at any time by a majority vote. In the absence of the chairman the co-chair is to run the meeting. </a:t>
            </a:r>
          </a:p>
          <a:p>
            <a:pPr marL="0" marR="0" algn="just">
              <a:spcBef>
                <a:spcPts val="0"/>
              </a:spcBef>
              <a:spcAft>
                <a:spcPts val="0"/>
              </a:spcAft>
              <a:tabLst>
                <a:tab pos="228600" algn="l"/>
                <a:tab pos="457200" algn="l"/>
                <a:tab pos="685800" algn="l"/>
              </a:tabLst>
            </a:pPr>
            <a:endParaRPr lang="en-US" sz="800" dirty="0">
              <a:effectLst/>
              <a:latin typeface="Georgia" panose="02040502050405020303" pitchFamily="18" charset="0"/>
              <a:ea typeface="Times New Roman" panose="02020603050405020304" pitchFamily="18" charset="0"/>
              <a:cs typeface="Times New Roman" panose="02020603050405020304" pitchFamily="18" charset="0"/>
            </a:endParaRPr>
          </a:p>
          <a:p>
            <a:pPr marL="285750" marR="0" indent="-285750" algn="just">
              <a:spcBef>
                <a:spcPts val="0"/>
              </a:spcBef>
              <a:spcAft>
                <a:spcPts val="1000"/>
              </a:spcAft>
              <a:buFont typeface="Wingdings" panose="05000000000000000000" pitchFamily="2" charset="2"/>
              <a:buChar char="v"/>
              <a:tabLst>
                <a:tab pos="228600" algn="l"/>
                <a:tab pos="457200" algn="l"/>
                <a:tab pos="685800" algn="l"/>
              </a:tabLst>
            </a:pPr>
            <a:r>
              <a:rPr lang="en-US" sz="1800" b="1" u="heavy" dirty="0">
                <a:effectLst/>
                <a:latin typeface="Georgia" panose="02040502050405020303" pitchFamily="18" charset="0"/>
                <a:ea typeface="Times New Roman" panose="02020603050405020304" pitchFamily="18" charset="0"/>
                <a:cs typeface="Times New Roman" panose="02020603050405020304" pitchFamily="18" charset="0"/>
              </a:rPr>
              <a:t>The Treasurer</a:t>
            </a: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is responsible for collecting monthly dues of </a:t>
            </a:r>
            <a:r>
              <a:rPr lang="en-US" sz="1800" u="heavy"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$10</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to fund the committees’ expenditures. The Treasurer is responsible for holding said funds and give an accounting at each meeting to be recorded into the record. If the Treasurer is absent, it is their responsibility to notify and update the co-chair of any relevant information via phone and or email so that the co-chair can fill in said duties of the treasurer.</a:t>
            </a:r>
          </a:p>
        </p:txBody>
      </p:sp>
      <p:pic>
        <p:nvPicPr>
          <p:cNvPr id="4" name="Audio 3">
            <a:hlinkClick r:id="" action="ppaction://media"/>
            <a:extLst>
              <a:ext uri="{FF2B5EF4-FFF2-40B4-BE49-F238E27FC236}">
                <a16:creationId xmlns:a16="http://schemas.microsoft.com/office/drawing/2014/main" id="{BB0D511A-0FCD-571D-1851-D6816CACC8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12739428"/>
      </p:ext>
    </p:extLst>
  </p:cSld>
  <p:clrMapOvr>
    <a:masterClrMapping/>
  </p:clrMapOvr>
  <mc:AlternateContent xmlns:mc="http://schemas.openxmlformats.org/markup-compatibility/2006" xmlns:p14="http://schemas.microsoft.com/office/powerpoint/2010/main">
    <mc:Choice Requires="p14">
      <p:transition spd="slow" p14:dur="2000" advTm="125908"/>
    </mc:Choice>
    <mc:Fallback xmlns="">
      <p:transition spd="slow" advTm="12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500"/>
                                        <p:tgtEl>
                                          <p:spTgt spid="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6A60F0-57F2-1125-A229-565784058A65}"/>
              </a:ext>
            </a:extLst>
          </p:cNvPr>
          <p:cNvSpPr txBox="1"/>
          <p:nvPr/>
        </p:nvSpPr>
        <p:spPr>
          <a:xfrm>
            <a:off x="417250" y="367545"/>
            <a:ext cx="11283518" cy="6001643"/>
          </a:xfrm>
          <a:prstGeom prst="rect">
            <a:avLst/>
          </a:prstGeom>
          <a:noFill/>
        </p:spPr>
        <p:txBody>
          <a:bodyPr wrap="square" rtlCol="0">
            <a:spAutoFit/>
          </a:bodyPr>
          <a:lstStyle/>
          <a:p>
            <a:pPr marL="285750" indent="-285750" algn="just">
              <a:buFont typeface="Wingdings" panose="05000000000000000000" pitchFamily="2" charset="2"/>
              <a:buChar char="v"/>
            </a:pPr>
            <a:r>
              <a:rPr lang="en-US" b="1" u="heavy" dirty="0">
                <a:latin typeface="Georgia" panose="02040502050405020303" pitchFamily="18" charset="0"/>
              </a:rPr>
              <a:t>The Secretary</a:t>
            </a:r>
            <a:r>
              <a:rPr lang="en-US" b="1" dirty="0">
                <a:latin typeface="Georgia" panose="02040502050405020303" pitchFamily="18" charset="0"/>
              </a:rPr>
              <a:t> </a:t>
            </a:r>
            <a:r>
              <a:rPr lang="en-US" dirty="0">
                <a:latin typeface="Georgia" panose="02040502050405020303" pitchFamily="18" charset="0"/>
              </a:rPr>
              <a:t>is responsible for maintaining the minutes book (</a:t>
            </a:r>
            <a:r>
              <a:rPr lang="en-US" i="1" dirty="0">
                <a:latin typeface="Georgia" panose="02040502050405020303" pitchFamily="18" charset="0"/>
              </a:rPr>
              <a:t>three ring binder</a:t>
            </a:r>
            <a:r>
              <a:rPr lang="en-US" dirty="0">
                <a:latin typeface="Georgia" panose="02040502050405020303" pitchFamily="18" charset="0"/>
              </a:rPr>
              <a:t>) and is to read the previous minutes at the next meeting for approval by the full committee. The secretary is also responsible for maintaining a minute’s record book of all general meetings business. The secretary shall take roll call. If the secretary is absent, it is their responsibility to notify and update the co-chair of any relevant information via phone and or email so that the co-chair can fill in said duties of the secretary. The secretary is also responsible for securing a US. PO Box and a CCOS Seal. For more details download CCOS Organizing Handbook and CCOS Seal go to </a:t>
            </a:r>
            <a:r>
              <a:rPr lang="en-US" u="sng" dirty="0">
                <a:latin typeface="Georgia" panose="02040502050405020303" pitchFamily="18" charset="0"/>
                <a:hlinkClick r:id="rId4"/>
              </a:rPr>
              <a:t>www.nationallibertyalliance.org/handbooks</a:t>
            </a:r>
            <a:r>
              <a:rPr lang="en-US" dirty="0">
                <a:latin typeface="Georgia" panose="02040502050405020303" pitchFamily="18" charset="0"/>
              </a:rPr>
              <a:t>. (</a:t>
            </a:r>
            <a:r>
              <a:rPr lang="en-US" i="1" dirty="0">
                <a:latin typeface="Georgia" panose="02040502050405020303" pitchFamily="18" charset="0"/>
              </a:rPr>
              <a:t>a seal can be purchased at Staples or Office Max</a:t>
            </a:r>
            <a:r>
              <a:rPr lang="en-US" dirty="0">
                <a:latin typeface="Georgia" panose="02040502050405020303" pitchFamily="18" charset="0"/>
              </a:rPr>
              <a:t>)</a:t>
            </a:r>
          </a:p>
          <a:p>
            <a:pPr algn="just"/>
            <a:endParaRPr lang="en-US" sz="800" dirty="0">
              <a:latin typeface="Georgia" panose="02040502050405020303" pitchFamily="18" charset="0"/>
            </a:endParaRPr>
          </a:p>
          <a:p>
            <a:pPr marL="285750" indent="-285750" algn="just">
              <a:buFont typeface="Wingdings" panose="05000000000000000000" pitchFamily="2" charset="2"/>
              <a:buChar char="v"/>
            </a:pPr>
            <a:r>
              <a:rPr lang="en-US" dirty="0">
                <a:latin typeface="Georgia" panose="02040502050405020303" pitchFamily="18" charset="0"/>
              </a:rPr>
              <a:t>All committeemen have one vote. During debates before the vote each committeeman has five minutes to speak to offer their opinion on the issue at hand, after which a vote by the showing of hands will be recorded on the record.</a:t>
            </a:r>
          </a:p>
          <a:p>
            <a:pPr algn="just"/>
            <a:endParaRPr lang="en-US" sz="800" dirty="0">
              <a:latin typeface="Georgia" panose="02040502050405020303" pitchFamily="18" charset="0"/>
            </a:endParaRPr>
          </a:p>
          <a:p>
            <a:pPr marL="285750" indent="-285750" algn="just">
              <a:buFont typeface="Wingdings" panose="05000000000000000000" pitchFamily="2" charset="2"/>
              <a:buChar char="v"/>
            </a:pPr>
            <a:r>
              <a:rPr lang="en-US" dirty="0">
                <a:latin typeface="Georgia" panose="02040502050405020303" pitchFamily="18" charset="0"/>
              </a:rPr>
              <a:t>All committeemen should attend the interviewing of political candidates within their respective political subdivisions as defined under the political sub-committee herein. Each committeeman may ask one question and one follow-up question. Questioning may continue to rotate until the designated time for questions is expired. After which the candidate is to leave the room for the committeemen to vote.</a:t>
            </a:r>
          </a:p>
          <a:p>
            <a:pPr algn="just"/>
            <a:endParaRPr lang="en-US" sz="800" dirty="0">
              <a:latin typeface="Georgia" panose="02040502050405020303" pitchFamily="18" charset="0"/>
            </a:endParaRPr>
          </a:p>
          <a:p>
            <a:pPr algn="just"/>
            <a:r>
              <a:rPr lang="en-US" dirty="0">
                <a:latin typeface="Georgia" panose="02040502050405020303" pitchFamily="18" charset="0"/>
              </a:rPr>
              <a:t>This committee is responsible for emailing reminders to all committeemen of upcoming meeting. General committeeman meeting must meet psychically at least once a month. It is suggested that during the organizing of the CCOS that meetings should be held twice a month. NLA National Open Forms are held every Monday at 9PM Eastern therefore CCOS should set their General Committee meetings on any other evening other than Monday evening.</a:t>
            </a:r>
          </a:p>
        </p:txBody>
      </p:sp>
      <p:pic>
        <p:nvPicPr>
          <p:cNvPr id="8" name="Audio 7">
            <a:hlinkClick r:id="" action="ppaction://media"/>
            <a:extLst>
              <a:ext uri="{FF2B5EF4-FFF2-40B4-BE49-F238E27FC236}">
                <a16:creationId xmlns:a16="http://schemas.microsoft.com/office/drawing/2014/main" id="{271CBDF8-4184-9708-DAEB-E7BE42BC81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01687368"/>
      </p:ext>
    </p:extLst>
  </p:cSld>
  <p:clrMapOvr>
    <a:masterClrMapping/>
  </p:clrMapOvr>
  <mc:AlternateContent xmlns:mc="http://schemas.openxmlformats.org/markup-compatibility/2006" xmlns:p14="http://schemas.microsoft.com/office/powerpoint/2010/main">
    <mc:Choice Requires="p14">
      <p:transition spd="slow" p14:dur="2000" advTm="144154"/>
    </mc:Choice>
    <mc:Fallback xmlns="">
      <p:transition spd="slow" advTm="14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750" fill="hold"/>
                                        <p:tgtEl>
                                          <p:spTgt spid="6"/>
                                        </p:tgtEl>
                                        <p:attrNameLst>
                                          <p:attrName>ppt_w</p:attrName>
                                        </p:attrNameLst>
                                      </p:cBhvr>
                                      <p:tavLst>
                                        <p:tav tm="0">
                                          <p:val>
                                            <p:fltVal val="0"/>
                                          </p:val>
                                        </p:tav>
                                        <p:tav tm="100000">
                                          <p:val>
                                            <p:strVal val="#ppt_w"/>
                                          </p:val>
                                        </p:tav>
                                      </p:tavLst>
                                    </p:anim>
                                    <p:anim calcmode="lin" valueType="num">
                                      <p:cBhvr>
                                        <p:cTn id="11" dur="1750" fill="hold"/>
                                        <p:tgtEl>
                                          <p:spTgt spid="6"/>
                                        </p:tgtEl>
                                        <p:attrNameLst>
                                          <p:attrName>ppt_h</p:attrName>
                                        </p:attrNameLst>
                                      </p:cBhvr>
                                      <p:tavLst>
                                        <p:tav tm="0">
                                          <p:val>
                                            <p:fltVal val="0"/>
                                          </p:val>
                                        </p:tav>
                                        <p:tav tm="100000">
                                          <p:val>
                                            <p:strVal val="#ppt_h"/>
                                          </p:val>
                                        </p:tav>
                                      </p:tavLst>
                                    </p:anim>
                                    <p:animEffect transition="in" filter="fade">
                                      <p:cBhvr>
                                        <p:cTn id="12"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40661"/>
            <a:ext cx="11283519" cy="475129"/>
          </a:xfrm>
        </p:spPr>
        <p:txBody>
          <a:bodyPr>
            <a:noAutofit/>
          </a:bodyPr>
          <a:lstStyle/>
          <a:p>
            <a:r>
              <a:rPr lang="en-US" sz="2400" b="1" u="heavy" cap="small" dirty="0">
                <a:latin typeface="Georgia" panose="02040502050405020303" pitchFamily="18" charset="0"/>
              </a:rPr>
              <a:t>Committee of Correspondence</a:t>
            </a:r>
            <a:endParaRPr lang="en-US" sz="2400" b="1" dirty="0">
              <a:latin typeface="Georgia" panose="02040502050405020303" pitchFamily="18" charset="0"/>
            </a:endParaRPr>
          </a:p>
        </p:txBody>
      </p:sp>
      <p:sp>
        <p:nvSpPr>
          <p:cNvPr id="6" name="TextBox 5">
            <a:extLst>
              <a:ext uri="{FF2B5EF4-FFF2-40B4-BE49-F238E27FC236}">
                <a16:creationId xmlns:a16="http://schemas.microsoft.com/office/drawing/2014/main" id="{E46A60F0-57F2-1125-A229-565784058A65}"/>
              </a:ext>
            </a:extLst>
          </p:cNvPr>
          <p:cNvSpPr txBox="1"/>
          <p:nvPr/>
        </p:nvSpPr>
        <p:spPr>
          <a:xfrm>
            <a:off x="417249" y="959218"/>
            <a:ext cx="11283519" cy="5724644"/>
          </a:xfrm>
          <a:prstGeom prst="rect">
            <a:avLst/>
          </a:prstGeom>
          <a:noFill/>
        </p:spPr>
        <p:txBody>
          <a:bodyPr wrap="square" rtlCol="0">
            <a:spAutoFit/>
          </a:bodyPr>
          <a:lstStyle/>
          <a:p>
            <a:pPr algn="just"/>
            <a:r>
              <a:rPr lang="en-US" dirty="0">
                <a:latin typeface="Georgia" panose="02040502050405020303" pitchFamily="18" charset="0"/>
              </a:rPr>
              <a:t>This committee has a Chairman and a Co-Chairman and all members who would like to join this committee. Both the chairman and co-chairman are to register their CCOS and phone number at </a:t>
            </a:r>
            <a:r>
              <a:rPr lang="en-US" u="sng" dirty="0">
                <a:latin typeface="Georgia" panose="02040502050405020303" pitchFamily="18" charset="0"/>
                <a:hlinkClick r:id="rId4"/>
              </a:rPr>
              <a:t>www.nationallibertyalliance.org/site-contact</a:t>
            </a:r>
            <a:r>
              <a:rPr lang="en-US" dirty="0">
                <a:latin typeface="Georgia" panose="02040502050405020303" pitchFamily="18" charset="0"/>
              </a:rPr>
              <a:t> in order that NLA members can find and contact their CCOS. </a:t>
            </a:r>
          </a:p>
          <a:p>
            <a:pPr lvl="1" algn="just"/>
            <a:endParaRPr lang="en-US" sz="800" dirty="0">
              <a:latin typeface="Georgia" panose="02040502050405020303" pitchFamily="18" charset="0"/>
            </a:endParaRPr>
          </a:p>
          <a:p>
            <a:pPr algn="just"/>
            <a:r>
              <a:rPr lang="en-US" dirty="0">
                <a:latin typeface="Georgia" panose="02040502050405020303" pitchFamily="18" charset="0"/>
              </a:rPr>
              <a:t>This Committee is also responsible for attending NLA’s Monday night open forums to bring any appropriate information to their respective CCOS members; instructions to join NLA’s open forum are found at </a:t>
            </a:r>
            <a:r>
              <a:rPr lang="en-US" u="sng" dirty="0">
                <a:latin typeface="Georgia" panose="02040502050405020303" pitchFamily="18" charset="0"/>
                <a:hlinkClick r:id="rId5"/>
              </a:rPr>
              <a:t>www.nationallibertyalliance.org/mondaycall</a:t>
            </a:r>
            <a:r>
              <a:rPr lang="en-US" dirty="0">
                <a:latin typeface="Georgia" panose="02040502050405020303" pitchFamily="18" charset="0"/>
              </a:rPr>
              <a:t>. This committee should on a regular basis encourage all their CCOS members to attend NLA’s Monday night open forums.</a:t>
            </a:r>
          </a:p>
          <a:p>
            <a:pPr lvl="1" algn="just"/>
            <a:endParaRPr lang="en-US" sz="800" dirty="0">
              <a:latin typeface="Georgia" panose="02040502050405020303" pitchFamily="18" charset="0"/>
            </a:endParaRPr>
          </a:p>
          <a:p>
            <a:pPr algn="just"/>
            <a:r>
              <a:rPr lang="en-US" dirty="0">
                <a:latin typeface="Georgia" panose="02040502050405020303" pitchFamily="18" charset="0"/>
              </a:rPr>
              <a:t>This committee is responsible for making contact with all other CCOS within their respective state and encourage and assist people in other counties to initiate a CCOS. This committee should meet with all active CCOS once a year in January to plan for upcoming elections and work with their respective Political sub-committee for planning for the interviewing of candidates within their respective political sub-divisions later in the year.</a:t>
            </a:r>
          </a:p>
          <a:p>
            <a:pPr lvl="1" algn="just"/>
            <a:endParaRPr lang="en-US" sz="800" dirty="0">
              <a:latin typeface="Georgia" panose="02040502050405020303" pitchFamily="18" charset="0"/>
            </a:endParaRPr>
          </a:p>
          <a:p>
            <a:pPr algn="just"/>
            <a:r>
              <a:rPr lang="en-US" dirty="0">
                <a:latin typeface="Georgia" panose="02040502050405020303" pitchFamily="18" charset="0"/>
              </a:rPr>
              <a:t>This committee is responsible for addressing unconstitutional government activity and correspond with other committees of correspondence in order to share solutions and work on problems that affect the respective political subdivision within the county, state or across our Nation. This Committee is also responsible for working with the “</a:t>
            </a:r>
            <a:r>
              <a:rPr lang="en-US" u="sng" dirty="0">
                <a:latin typeface="Georgia" panose="02040502050405020303" pitchFamily="18" charset="0"/>
              </a:rPr>
              <a:t>Political Action Committee</a:t>
            </a:r>
            <a:r>
              <a:rPr lang="en-US" dirty="0">
                <a:latin typeface="Georgia" panose="02040502050405020303" pitchFamily="18" charset="0"/>
              </a:rPr>
              <a:t>” during the Primaries in order to coordinate with other Counties the walking of “</a:t>
            </a:r>
            <a:r>
              <a:rPr lang="en-US" u="sng" dirty="0">
                <a:latin typeface="Georgia" panose="02040502050405020303" pitchFamily="18" charset="0"/>
              </a:rPr>
              <a:t>Designating Petitions</a:t>
            </a:r>
            <a:r>
              <a:rPr lang="en-US" dirty="0">
                <a:latin typeface="Georgia" panose="02040502050405020303" pitchFamily="18" charset="0"/>
              </a:rPr>
              <a:t>” to fill political vacancies for the general election with Statesmen. This committee is responsible for signing up for a “</a:t>
            </a:r>
            <a:r>
              <a:rPr lang="en-US" u="heavy" cap="small" dirty="0">
                <a:latin typeface="Georgia" panose="02040502050405020303" pitchFamily="18" charset="0"/>
              </a:rPr>
              <a:t>Follow Me Phone Service</a:t>
            </a:r>
            <a:r>
              <a:rPr lang="en-US" dirty="0">
                <a:latin typeface="Georgia" panose="02040502050405020303" pitchFamily="18" charset="0"/>
              </a:rPr>
              <a:t>,” for more details go to </a:t>
            </a:r>
            <a:r>
              <a:rPr lang="en-US" u="sng" dirty="0">
                <a:latin typeface="Georgia" panose="02040502050405020303" pitchFamily="18" charset="0"/>
                <a:hlinkClick r:id="rId6"/>
              </a:rPr>
              <a:t>www.nationallibertyalliance.org/handbooks</a:t>
            </a:r>
            <a:r>
              <a:rPr lang="en-US" dirty="0">
                <a:latin typeface="Georgia" panose="02040502050405020303" pitchFamily="18" charset="0"/>
              </a:rPr>
              <a:t>.</a:t>
            </a:r>
          </a:p>
        </p:txBody>
      </p:sp>
      <p:pic>
        <p:nvPicPr>
          <p:cNvPr id="8" name="Audio 7">
            <a:hlinkClick r:id="" action="ppaction://media"/>
            <a:extLst>
              <a:ext uri="{FF2B5EF4-FFF2-40B4-BE49-F238E27FC236}">
                <a16:creationId xmlns:a16="http://schemas.microsoft.com/office/drawing/2014/main" id="{7B807277-3DE8-DB44-D342-08DD8444F71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99482273"/>
      </p:ext>
    </p:extLst>
  </p:cSld>
  <p:clrMapOvr>
    <a:masterClrMapping/>
  </p:clrMapOvr>
  <mc:AlternateContent xmlns:mc="http://schemas.openxmlformats.org/markup-compatibility/2006" xmlns:p14="http://schemas.microsoft.com/office/powerpoint/2010/main">
    <mc:Choice Requires="p14">
      <p:transition spd="slow" p14:dur="2000" advTm="138382"/>
    </mc:Choice>
    <mc:Fallback xmlns="">
      <p:transition spd="slow" advTm="13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49628"/>
            <a:ext cx="11283519" cy="466161"/>
          </a:xfrm>
        </p:spPr>
        <p:txBody>
          <a:bodyPr>
            <a:noAutofit/>
          </a:bodyPr>
          <a:lstStyle/>
          <a:p>
            <a:r>
              <a:rPr lang="en-US" sz="2400" b="1" u="heavy" cap="small" dirty="0">
                <a:latin typeface="Georgia" panose="02040502050405020303" pitchFamily="18" charset="0"/>
              </a:rPr>
              <a:t>Education Committee</a:t>
            </a:r>
            <a:endParaRPr lang="en-US" sz="2400" b="1" dirty="0">
              <a:latin typeface="Georgia" panose="02040502050405020303" pitchFamily="18" charset="0"/>
            </a:endParaRPr>
          </a:p>
        </p:txBody>
      </p:sp>
      <p:sp>
        <p:nvSpPr>
          <p:cNvPr id="6" name="TextBox 5">
            <a:extLst>
              <a:ext uri="{FF2B5EF4-FFF2-40B4-BE49-F238E27FC236}">
                <a16:creationId xmlns:a16="http://schemas.microsoft.com/office/drawing/2014/main" id="{E46A60F0-57F2-1125-A229-565784058A65}"/>
              </a:ext>
            </a:extLst>
          </p:cNvPr>
          <p:cNvSpPr txBox="1"/>
          <p:nvPr/>
        </p:nvSpPr>
        <p:spPr>
          <a:xfrm>
            <a:off x="417249" y="959218"/>
            <a:ext cx="11283519" cy="5355312"/>
          </a:xfrm>
          <a:prstGeom prst="rect">
            <a:avLst/>
          </a:prstGeom>
          <a:noFill/>
        </p:spPr>
        <p:txBody>
          <a:bodyPr wrap="square" rtlCol="0">
            <a:spAutoFit/>
          </a:bodyPr>
          <a:lstStyle/>
          <a:p>
            <a:pPr algn="just"/>
            <a:r>
              <a:rPr lang="en-US" dirty="0">
                <a:latin typeface="Georgia" panose="02040502050405020303" pitchFamily="18" charset="0"/>
              </a:rPr>
              <a:t>This committee has a Chairman and a Co-Chairman and all members who would like to join this committee. The following protocol will bring in many new members.</a:t>
            </a:r>
          </a:p>
          <a:p>
            <a:pPr algn="just"/>
            <a:endParaRPr lang="en-US" dirty="0">
              <a:latin typeface="Georgia" panose="02040502050405020303" pitchFamily="18" charset="0"/>
            </a:endParaRPr>
          </a:p>
          <a:p>
            <a:pPr algn="just"/>
            <a:r>
              <a:rPr lang="en-US" dirty="0">
                <a:latin typeface="Georgia" panose="02040502050405020303" pitchFamily="18" charset="0"/>
              </a:rPr>
              <a:t>This committee is responsible for searching out and listing all school districts within their respective counties. After listing all said school districts this committee is responsible for visiting “Real Property Office” located in Your County office building. Whereas, said office can supply mailing addresses of all residences within each school district on a CD or thumb-drive for printing out directly onto the following proposed post card. </a:t>
            </a:r>
          </a:p>
          <a:p>
            <a:pPr algn="just"/>
            <a:endParaRPr lang="en-US" dirty="0">
              <a:latin typeface="Georgia" panose="02040502050405020303" pitchFamily="18" charset="0"/>
            </a:endParaRPr>
          </a:p>
          <a:p>
            <a:pPr algn="just"/>
            <a:r>
              <a:rPr lang="en-US" dirty="0">
                <a:latin typeface="Georgia" panose="02040502050405020303" pitchFamily="18" charset="0"/>
              </a:rPr>
              <a:t>This committee is to then research their scheduled board meetings and plan to meet with each school district board to bring them back under the will of We the People. This committee is to notify the General Committee Chairman to plan for this meeting with the public and is to contact the People within their respective school district and invite them to the next General Committee Meeting to discuss the problems and the will of the People concerning their children’s education. At that General Meeting a speaker will be selected and demands will be decided on to address the Board. The Sheriff is to be notified of the need for his presence or one of his deputies in order to serve a “Writ Quo Warranto” should the Board ignore the People’s will. A “Writ Quo Warranto” will require obedience within three days or forfeit their political seat and that seat can be claimed by anyone until the next election. More information concerning this Writ Quo Warranto Lawful procedure can be found at </a:t>
            </a:r>
            <a:r>
              <a:rPr lang="en-US" u="sng" dirty="0">
                <a:latin typeface="Georgia" panose="02040502050405020303" pitchFamily="18" charset="0"/>
                <a:hlinkClick r:id="rId4"/>
              </a:rPr>
              <a:t>www.nationallibertyalliance.org/handbooks</a:t>
            </a:r>
            <a:r>
              <a:rPr lang="en-US" dirty="0">
                <a:latin typeface="Georgia" panose="02040502050405020303" pitchFamily="18" charset="0"/>
              </a:rPr>
              <a:t> and at NLA’s Monday night open forum for instructions to join us go to </a:t>
            </a:r>
            <a:r>
              <a:rPr lang="en-US" u="sng" dirty="0">
                <a:latin typeface="Georgia" panose="02040502050405020303" pitchFamily="18" charset="0"/>
                <a:hlinkClick r:id="rId5"/>
              </a:rPr>
              <a:t>www.nationallibertyalliance.org</a:t>
            </a:r>
            <a:r>
              <a:rPr lang="en-US" dirty="0">
                <a:latin typeface="Georgia" panose="02040502050405020303" pitchFamily="18" charset="0"/>
              </a:rPr>
              <a:t>.</a:t>
            </a:r>
          </a:p>
        </p:txBody>
      </p:sp>
      <p:pic>
        <p:nvPicPr>
          <p:cNvPr id="8" name="Audio 7">
            <a:hlinkClick r:id="" action="ppaction://media"/>
            <a:extLst>
              <a:ext uri="{FF2B5EF4-FFF2-40B4-BE49-F238E27FC236}">
                <a16:creationId xmlns:a16="http://schemas.microsoft.com/office/drawing/2014/main" id="{2883AC9B-D6B2-3E1F-0803-C89E22DC6DE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59224986"/>
      </p:ext>
    </p:extLst>
  </p:cSld>
  <p:clrMapOvr>
    <a:masterClrMapping/>
  </p:clrMapOvr>
  <mc:AlternateContent xmlns:mc="http://schemas.openxmlformats.org/markup-compatibility/2006" xmlns:p14="http://schemas.microsoft.com/office/powerpoint/2010/main">
    <mc:Choice Requires="p14">
      <p:transition spd="slow" p14:dur="2000" advTm="128523"/>
    </mc:Choice>
    <mc:Fallback xmlns="">
      <p:transition spd="slow" advTm="128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 calcmode="lin" valueType="num">
                                      <p:cBhvr>
                                        <p:cTn id="15" dur="1750" fill="hold"/>
                                        <p:tgtEl>
                                          <p:spTgt spid="6"/>
                                        </p:tgtEl>
                                        <p:attrNameLst>
                                          <p:attrName>style.rotation</p:attrName>
                                        </p:attrNameLst>
                                      </p:cBhvr>
                                      <p:tavLst>
                                        <p:tav tm="0">
                                          <p:val>
                                            <p:fltVal val="90"/>
                                          </p:val>
                                        </p:tav>
                                        <p:tav tm="100000">
                                          <p:val>
                                            <p:fltVal val="0"/>
                                          </p:val>
                                        </p:tav>
                                      </p:tavLst>
                                    </p:anim>
                                    <p:animEffect transition="in" filter="fade">
                                      <p:cBhvr>
                                        <p:cTn id="16"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6A60F0-57F2-1125-A229-565784058A65}"/>
              </a:ext>
            </a:extLst>
          </p:cNvPr>
          <p:cNvSpPr txBox="1"/>
          <p:nvPr/>
        </p:nvSpPr>
        <p:spPr>
          <a:xfrm>
            <a:off x="417250" y="421335"/>
            <a:ext cx="11283518" cy="923330"/>
          </a:xfrm>
          <a:prstGeom prst="rect">
            <a:avLst/>
          </a:prstGeom>
          <a:noFill/>
        </p:spPr>
        <p:txBody>
          <a:bodyPr wrap="square" rtlCol="0">
            <a:spAutoFit/>
          </a:bodyPr>
          <a:lstStyle/>
          <a:p>
            <a:pPr algn="just"/>
            <a:r>
              <a:rPr lang="en-US" dirty="0">
                <a:latin typeface="Georgia" panose="02040502050405020303" pitchFamily="18" charset="0"/>
              </a:rPr>
              <a:t>USPS approved Post card is 4”x6” these post cards can be produced and printed with the respective mailing addresses using MS Word or can be run off with addresses at Staples or Office Max. We suggest getting a mailing permit for reduced mailing costs. </a:t>
            </a:r>
          </a:p>
        </p:txBody>
      </p:sp>
      <p:sp>
        <p:nvSpPr>
          <p:cNvPr id="7" name="Text Box 2">
            <a:extLst>
              <a:ext uri="{FF2B5EF4-FFF2-40B4-BE49-F238E27FC236}">
                <a16:creationId xmlns:a16="http://schemas.microsoft.com/office/drawing/2014/main" id="{CFE11624-E1C7-58F8-8026-47CBB4B9C41B}"/>
              </a:ext>
            </a:extLst>
          </p:cNvPr>
          <p:cNvSpPr txBox="1">
            <a:spLocks noChangeArrowheads="1"/>
          </p:cNvSpPr>
          <p:nvPr/>
        </p:nvSpPr>
        <p:spPr bwMode="auto">
          <a:xfrm>
            <a:off x="2497567" y="2292853"/>
            <a:ext cx="6404386" cy="360592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Your County Committee of Safety			Permit</a:t>
            </a:r>
          </a:p>
          <a:p>
            <a:pPr marL="0" marR="0">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PO Box </a:t>
            </a:r>
            <a:r>
              <a:rPr lang="en-US"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0000000				No. 0000000</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Your city, State, Zip code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Name</a:t>
            </a:r>
          </a:p>
          <a:p>
            <a:pPr marL="0" marR="0">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Address</a:t>
            </a:r>
          </a:p>
          <a:p>
            <a:pPr marL="0" marR="0">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City, State, Zip</a:t>
            </a: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endPar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This is an Important Message concerning our children’s education.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920846B7-3F85-8E54-DA16-7C703B368C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93951513"/>
      </p:ext>
    </p:extLst>
  </p:cSld>
  <p:clrMapOvr>
    <a:masterClrMapping/>
  </p:clrMapOvr>
  <mc:AlternateContent xmlns:mc="http://schemas.openxmlformats.org/markup-compatibility/2006" xmlns:p14="http://schemas.microsoft.com/office/powerpoint/2010/main">
    <mc:Choice Requires="p14">
      <p:transition spd="slow" p14:dur="2000" advTm="54535"/>
    </mc:Choice>
    <mc:Fallback xmlns="">
      <p:transition spd="slow" advTm="54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500" fill="hold"/>
                                        <p:tgtEl>
                                          <p:spTgt spid="6"/>
                                        </p:tgtEl>
                                        <p:attrNameLst>
                                          <p:attrName>ppt_w</p:attrName>
                                        </p:attrNameLst>
                                      </p:cBhvr>
                                      <p:tavLst>
                                        <p:tav tm="0">
                                          <p:val>
                                            <p:fltVal val="0"/>
                                          </p:val>
                                        </p:tav>
                                        <p:tav tm="100000">
                                          <p:val>
                                            <p:strVal val="#ppt_w"/>
                                          </p:val>
                                        </p:tav>
                                      </p:tavLst>
                                    </p:anim>
                                    <p:anim calcmode="lin" valueType="num">
                                      <p:cBhvr>
                                        <p:cTn id="11" dur="1500" fill="hold"/>
                                        <p:tgtEl>
                                          <p:spTgt spid="6"/>
                                        </p:tgtEl>
                                        <p:attrNameLst>
                                          <p:attrName>ppt_h</p:attrName>
                                        </p:attrNameLst>
                                      </p:cBhvr>
                                      <p:tavLst>
                                        <p:tav tm="0">
                                          <p:val>
                                            <p:fltVal val="0"/>
                                          </p:val>
                                        </p:tav>
                                        <p:tav tm="100000">
                                          <p:val>
                                            <p:strVal val="#ppt_h"/>
                                          </p:val>
                                        </p:tav>
                                      </p:tavLst>
                                    </p:anim>
                                    <p:anim calcmode="lin" valueType="num">
                                      <p:cBhvr>
                                        <p:cTn id="12" dur="1500" fill="hold"/>
                                        <p:tgtEl>
                                          <p:spTgt spid="6"/>
                                        </p:tgtEl>
                                        <p:attrNameLst>
                                          <p:attrName>style.rotation</p:attrName>
                                        </p:attrNameLst>
                                      </p:cBhvr>
                                      <p:tavLst>
                                        <p:tav tm="0">
                                          <p:val>
                                            <p:fltVal val="90"/>
                                          </p:val>
                                        </p:tav>
                                        <p:tav tm="100000">
                                          <p:val>
                                            <p:fltVal val="0"/>
                                          </p:val>
                                        </p:tav>
                                      </p:tavLst>
                                    </p:anim>
                                    <p:animEffect transition="in" filter="fade">
                                      <p:cBhvr>
                                        <p:cTn id="13" dur="15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6A60F0-57F2-1125-A229-565784058A65}"/>
              </a:ext>
            </a:extLst>
          </p:cNvPr>
          <p:cNvSpPr txBox="1"/>
          <p:nvPr/>
        </p:nvSpPr>
        <p:spPr>
          <a:xfrm>
            <a:off x="417250" y="1138511"/>
            <a:ext cx="11283518" cy="461665"/>
          </a:xfrm>
          <a:prstGeom prst="rect">
            <a:avLst/>
          </a:prstGeom>
          <a:noFill/>
        </p:spPr>
        <p:txBody>
          <a:bodyPr wrap="square" rtlCol="0">
            <a:spAutoFit/>
          </a:bodyPr>
          <a:lstStyle/>
          <a:p>
            <a:pPr algn="ctr"/>
            <a:r>
              <a:rPr lang="en-US" sz="2400" b="1" dirty="0">
                <a:latin typeface="Georgia" panose="02040502050405020303" pitchFamily="18" charset="0"/>
              </a:rPr>
              <a:t>MESSAGE SIDE POST CARD</a:t>
            </a:r>
            <a:endParaRPr lang="en-US" sz="2400" dirty="0">
              <a:latin typeface="Georgia" panose="02040502050405020303" pitchFamily="18" charset="0"/>
            </a:endParaRPr>
          </a:p>
        </p:txBody>
      </p:sp>
      <p:sp>
        <p:nvSpPr>
          <p:cNvPr id="7" name="Text Box 2">
            <a:extLst>
              <a:ext uri="{FF2B5EF4-FFF2-40B4-BE49-F238E27FC236}">
                <a16:creationId xmlns:a16="http://schemas.microsoft.com/office/drawing/2014/main" id="{CFE11624-E1C7-58F8-8026-47CBB4B9C41B}"/>
              </a:ext>
            </a:extLst>
          </p:cNvPr>
          <p:cNvSpPr txBox="1">
            <a:spLocks noChangeArrowheads="1"/>
          </p:cNvSpPr>
          <p:nvPr/>
        </p:nvSpPr>
        <p:spPr bwMode="auto">
          <a:xfrm>
            <a:off x="2874086" y="1880475"/>
            <a:ext cx="6404386" cy="360592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r>
              <a:rPr lang="en-US" sz="1400" i="1" dirty="0">
                <a:latin typeface="Georgia" panose="02040502050405020303" pitchFamily="18" charset="0"/>
              </a:rPr>
              <a:t>This is an Important Message concerning our children’s education.</a:t>
            </a:r>
            <a:endParaRPr lang="en-US" sz="1400" dirty="0">
              <a:latin typeface="Georgia" panose="02040502050405020303" pitchFamily="18" charset="0"/>
            </a:endParaRPr>
          </a:p>
          <a:p>
            <a:r>
              <a:rPr lang="en-US" sz="1400" dirty="0">
                <a:latin typeface="Georgia" panose="02040502050405020303" pitchFamily="18" charset="0"/>
              </a:rPr>
              <a:t> </a:t>
            </a:r>
          </a:p>
          <a:p>
            <a:r>
              <a:rPr lang="en-US" sz="1400" dirty="0">
                <a:latin typeface="Georgia" panose="02040502050405020303" pitchFamily="18" charset="0"/>
              </a:rPr>
              <a:t>Dear Recipient </a:t>
            </a:r>
          </a:p>
          <a:p>
            <a:r>
              <a:rPr lang="en-US" sz="1400" dirty="0">
                <a:latin typeface="Georgia" panose="02040502050405020303" pitchFamily="18" charset="0"/>
              </a:rPr>
              <a:t> </a:t>
            </a:r>
          </a:p>
          <a:p>
            <a:pPr algn="just"/>
            <a:r>
              <a:rPr lang="en-US" sz="1400" dirty="0">
                <a:solidFill>
                  <a:srgbClr val="FF0000"/>
                </a:solidFill>
                <a:latin typeface="Georgia" panose="02040502050405020303" pitchFamily="18" charset="0"/>
              </a:rPr>
              <a:t>Your </a:t>
            </a:r>
            <a:r>
              <a:rPr lang="en-US" sz="1400" dirty="0">
                <a:latin typeface="Georgia" panose="02040502050405020303" pitchFamily="18" charset="0"/>
              </a:rPr>
              <a:t>County Committee of Safety will be holding a meeting at </a:t>
            </a:r>
            <a:r>
              <a:rPr lang="en-US" sz="1400" dirty="0">
                <a:solidFill>
                  <a:srgbClr val="FF0000"/>
                </a:solidFill>
                <a:latin typeface="Georgia" panose="02040502050405020303" pitchFamily="18" charset="0"/>
              </a:rPr>
              <a:t>Address, City State and Zip code</a:t>
            </a:r>
            <a:r>
              <a:rPr lang="en-US" sz="1400" dirty="0">
                <a:latin typeface="Georgia" panose="02040502050405020303" pitchFamily="18" charset="0"/>
              </a:rPr>
              <a:t> on </a:t>
            </a:r>
            <a:r>
              <a:rPr lang="en-US" sz="1400" dirty="0">
                <a:solidFill>
                  <a:srgbClr val="FF0000"/>
                </a:solidFill>
                <a:latin typeface="Georgia" panose="02040502050405020303" pitchFamily="18" charset="0"/>
              </a:rPr>
              <a:t>date</a:t>
            </a:r>
            <a:r>
              <a:rPr lang="en-US" sz="1400" dirty="0">
                <a:latin typeface="Georgia" panose="02040502050405020303" pitchFamily="18" charset="0"/>
              </a:rPr>
              <a:t> at </a:t>
            </a:r>
            <a:r>
              <a:rPr lang="en-US" sz="1400" dirty="0">
                <a:solidFill>
                  <a:srgbClr val="FF0000"/>
                </a:solidFill>
                <a:latin typeface="Georgia" panose="02040502050405020303" pitchFamily="18" charset="0"/>
              </a:rPr>
              <a:t>time</a:t>
            </a:r>
            <a:r>
              <a:rPr lang="en-US" sz="1400" dirty="0">
                <a:latin typeface="Georgia" panose="02040502050405020303" pitchFamily="18" charset="0"/>
              </a:rPr>
              <a:t> to discuss the problems and solutions to our children’s education where we will choose a speaker and attend the next school board meeting at </a:t>
            </a:r>
            <a:r>
              <a:rPr lang="en-US" sz="1400" dirty="0">
                <a:solidFill>
                  <a:srgbClr val="FF0000"/>
                </a:solidFill>
                <a:latin typeface="Georgia" panose="02040502050405020303" pitchFamily="18" charset="0"/>
              </a:rPr>
              <a:t>Address, City State and Zip code</a:t>
            </a:r>
            <a:r>
              <a:rPr lang="en-US" sz="1400" dirty="0">
                <a:latin typeface="Georgia" panose="02040502050405020303" pitchFamily="18" charset="0"/>
              </a:rPr>
              <a:t> on </a:t>
            </a:r>
            <a:r>
              <a:rPr lang="en-US" sz="1400" dirty="0">
                <a:solidFill>
                  <a:srgbClr val="FF0000"/>
                </a:solidFill>
                <a:latin typeface="Georgia" panose="02040502050405020303" pitchFamily="18" charset="0"/>
              </a:rPr>
              <a:t>date</a:t>
            </a:r>
            <a:r>
              <a:rPr lang="en-US" sz="1400" dirty="0">
                <a:latin typeface="Georgia" panose="02040502050405020303" pitchFamily="18" charset="0"/>
              </a:rPr>
              <a:t> at </a:t>
            </a:r>
            <a:r>
              <a:rPr lang="en-US" sz="1400" dirty="0">
                <a:solidFill>
                  <a:srgbClr val="FF0000"/>
                </a:solidFill>
                <a:latin typeface="Georgia" panose="02040502050405020303" pitchFamily="18" charset="0"/>
              </a:rPr>
              <a:t>time</a:t>
            </a:r>
            <a:r>
              <a:rPr lang="en-US" sz="1400" dirty="0">
                <a:latin typeface="Georgia" panose="02040502050405020303" pitchFamily="18" charset="0"/>
              </a:rPr>
              <a:t> to require their obedience to our Right of Redress of Grievances secured by Amendment I of our Bill of Rights. To learn about the County Committee of Safety go to </a:t>
            </a:r>
            <a:r>
              <a:rPr lang="en-US" sz="1400" u="sng" dirty="0">
                <a:latin typeface="Georgia" panose="02040502050405020303" pitchFamily="18" charset="0"/>
                <a:hlinkClick r:id="rId4"/>
              </a:rPr>
              <a:t>www.nationallibertyalliance.org</a:t>
            </a:r>
            <a:r>
              <a:rPr lang="en-US" sz="1400" dirty="0">
                <a:latin typeface="Georgia" panose="02040502050405020303" pitchFamily="18" charset="0"/>
              </a:rPr>
              <a:t> and watch the video “Government by Consent.</a:t>
            </a:r>
          </a:p>
          <a:p>
            <a:r>
              <a:rPr lang="en-US" sz="1400" dirty="0">
                <a:latin typeface="Georgia" panose="02040502050405020303" pitchFamily="18" charset="0"/>
              </a:rPr>
              <a:t> </a:t>
            </a:r>
          </a:p>
          <a:p>
            <a:r>
              <a:rPr lang="en-US" sz="1400" dirty="0">
                <a:latin typeface="Georgia" panose="02040502050405020303" pitchFamily="18" charset="0"/>
              </a:rPr>
              <a:t>Thank you for your time and consideration</a:t>
            </a:r>
          </a:p>
          <a:p>
            <a:r>
              <a:rPr lang="en-US" sz="1400" dirty="0">
                <a:latin typeface="Georgia" panose="02040502050405020303" pitchFamily="18" charset="0"/>
              </a:rPr>
              <a:t> </a:t>
            </a:r>
          </a:p>
          <a:p>
            <a:pPr algn="r"/>
            <a:r>
              <a:rPr lang="en-US" sz="1400" dirty="0">
                <a:latin typeface="Georgia" panose="02040502050405020303" pitchFamily="18" charset="0"/>
              </a:rPr>
              <a:t>			___________________________</a:t>
            </a:r>
          </a:p>
          <a:p>
            <a:r>
              <a:rPr lang="en-US" sz="1400" dirty="0">
                <a:latin typeface="Georgia" panose="02040502050405020303" pitchFamily="18" charset="0"/>
              </a:rPr>
              <a:t>				Name of Chairman, Chair</a:t>
            </a:r>
          </a:p>
          <a:p>
            <a:pPr marL="0" marR="0">
              <a:lnSpc>
                <a:spcPct val="115000"/>
              </a:lnSpc>
              <a:spcBef>
                <a:spcPts val="0"/>
              </a:spcBef>
              <a:spcAft>
                <a:spcPts val="0"/>
              </a:spcAft>
            </a:pPr>
            <a:endParaRPr lang="en-US" sz="1400" dirty="0">
              <a:effectLst/>
              <a:latin typeface="Georgia" panose="02040502050405020303" pitchFamily="18" charset="0"/>
              <a:ea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96F5A851-6B0E-2349-9F5B-56383EE3E68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888135278"/>
      </p:ext>
    </p:extLst>
  </p:cSld>
  <p:clrMapOvr>
    <a:masterClrMapping/>
  </p:clrMapOvr>
  <mc:AlternateContent xmlns:mc="http://schemas.openxmlformats.org/markup-compatibility/2006" xmlns:p14="http://schemas.microsoft.com/office/powerpoint/2010/main">
    <mc:Choice Requires="p14">
      <p:transition spd="slow" p14:dur="2000" advTm="63889"/>
    </mc:Choice>
    <mc:Fallback xmlns="">
      <p:transition spd="slow" advTm="6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500" fill="hold"/>
                                        <p:tgtEl>
                                          <p:spTgt spid="6"/>
                                        </p:tgtEl>
                                        <p:attrNameLst>
                                          <p:attrName>ppt_w</p:attrName>
                                        </p:attrNameLst>
                                      </p:cBhvr>
                                      <p:tavLst>
                                        <p:tav tm="0">
                                          <p:val>
                                            <p:fltVal val="0"/>
                                          </p:val>
                                        </p:tav>
                                        <p:tav tm="100000">
                                          <p:val>
                                            <p:strVal val="#ppt_w"/>
                                          </p:val>
                                        </p:tav>
                                      </p:tavLst>
                                    </p:anim>
                                    <p:anim calcmode="lin" valueType="num">
                                      <p:cBhvr>
                                        <p:cTn id="11" dur="1500" fill="hold"/>
                                        <p:tgtEl>
                                          <p:spTgt spid="6"/>
                                        </p:tgtEl>
                                        <p:attrNameLst>
                                          <p:attrName>ppt_h</p:attrName>
                                        </p:attrNameLst>
                                      </p:cBhvr>
                                      <p:tavLst>
                                        <p:tav tm="0">
                                          <p:val>
                                            <p:fltVal val="0"/>
                                          </p:val>
                                        </p:tav>
                                        <p:tav tm="100000">
                                          <p:val>
                                            <p:strVal val="#ppt_h"/>
                                          </p:val>
                                        </p:tav>
                                      </p:tavLst>
                                    </p:anim>
                                    <p:anim calcmode="lin" valueType="num">
                                      <p:cBhvr>
                                        <p:cTn id="12" dur="1500" fill="hold"/>
                                        <p:tgtEl>
                                          <p:spTgt spid="6"/>
                                        </p:tgtEl>
                                        <p:attrNameLst>
                                          <p:attrName>style.rotation</p:attrName>
                                        </p:attrNameLst>
                                      </p:cBhvr>
                                      <p:tavLst>
                                        <p:tav tm="0">
                                          <p:val>
                                            <p:fltVal val="90"/>
                                          </p:val>
                                        </p:tav>
                                        <p:tav tm="100000">
                                          <p:val>
                                            <p:fltVal val="0"/>
                                          </p:val>
                                        </p:tav>
                                      </p:tavLst>
                                    </p:anim>
                                    <p:animEffect transition="in" filter="fade">
                                      <p:cBhvr>
                                        <p:cTn id="13" dur="15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6"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2294</TotalTime>
  <Words>4778</Words>
  <Application>Microsoft Office PowerPoint</Application>
  <PresentationFormat>Widescreen</PresentationFormat>
  <Paragraphs>141</Paragraphs>
  <Slides>20</Slides>
  <Notes>0</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Georgia</vt:lpstr>
      <vt:lpstr>Times New Roman</vt:lpstr>
      <vt:lpstr>Wingdings</vt:lpstr>
      <vt:lpstr>Office Theme</vt:lpstr>
      <vt:lpstr>COS Resolutions</vt:lpstr>
      <vt:lpstr>YOUR STATE YOUR COUNTY COMMITTEE OF SAFETY RESOLUTION</vt:lpstr>
      <vt:lpstr>CCOS Authority &amp; Purpose</vt:lpstr>
      <vt:lpstr>RESOLVED: The following sub committees are hereby formed under the General Committee as follows:</vt:lpstr>
      <vt:lpstr>PowerPoint Presentation</vt:lpstr>
      <vt:lpstr>Committee of Correspondence</vt:lpstr>
      <vt:lpstr>Education Committee</vt:lpstr>
      <vt:lpstr>PowerPoint Presentation</vt:lpstr>
      <vt:lpstr>PowerPoint Presentation</vt:lpstr>
      <vt:lpstr>Political Committee</vt:lpstr>
      <vt:lpstr>Judiciary Committee</vt:lpstr>
      <vt:lpstr>Militia Committee</vt:lpstr>
      <vt:lpstr>Other Committees as determined by the General Committee</vt:lpstr>
      <vt:lpstr>GENERAL MEETING PROTOCAL</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dc:creator>
  <cp:lastModifiedBy>John</cp:lastModifiedBy>
  <cp:revision>43</cp:revision>
  <dcterms:created xsi:type="dcterms:W3CDTF">2024-09-26T13:38:22Z</dcterms:created>
  <dcterms:modified xsi:type="dcterms:W3CDTF">2024-09-29T18:40:07Z</dcterms:modified>
</cp:coreProperties>
</file>